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3"/>
  </p:notesMasterIdLst>
  <p:handoutMasterIdLst>
    <p:handoutMasterId r:id="rId44"/>
  </p:handoutMasterIdLst>
  <p:sldIdLst>
    <p:sldId id="344" r:id="rId5"/>
    <p:sldId id="377" r:id="rId6"/>
    <p:sldId id="345" r:id="rId7"/>
    <p:sldId id="346" r:id="rId8"/>
    <p:sldId id="378" r:id="rId9"/>
    <p:sldId id="357" r:id="rId10"/>
    <p:sldId id="379" r:id="rId11"/>
    <p:sldId id="380" r:id="rId12"/>
    <p:sldId id="381" r:id="rId13"/>
    <p:sldId id="359" r:id="rId14"/>
    <p:sldId id="360" r:id="rId15"/>
    <p:sldId id="383" r:id="rId16"/>
    <p:sldId id="384" r:id="rId17"/>
    <p:sldId id="366" r:id="rId18"/>
    <p:sldId id="367" r:id="rId19"/>
    <p:sldId id="386" r:id="rId20"/>
    <p:sldId id="387" r:id="rId21"/>
    <p:sldId id="388" r:id="rId22"/>
    <p:sldId id="397" r:id="rId23"/>
    <p:sldId id="389" r:id="rId24"/>
    <p:sldId id="382" r:id="rId25"/>
    <p:sldId id="385" r:id="rId26"/>
    <p:sldId id="361" r:id="rId27"/>
    <p:sldId id="390" r:id="rId28"/>
    <p:sldId id="391" r:id="rId29"/>
    <p:sldId id="392" r:id="rId30"/>
    <p:sldId id="368" r:id="rId31"/>
    <p:sldId id="369" r:id="rId32"/>
    <p:sldId id="370" r:id="rId33"/>
    <p:sldId id="371" r:id="rId34"/>
    <p:sldId id="393" r:id="rId35"/>
    <p:sldId id="394" r:id="rId36"/>
    <p:sldId id="395" r:id="rId37"/>
    <p:sldId id="358" r:id="rId38"/>
    <p:sldId id="396" r:id="rId39"/>
    <p:sldId id="374" r:id="rId40"/>
    <p:sldId id="375" r:id="rId41"/>
    <p:sldId id="35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1A456C-4AC5-4A43-86C0-CD87E8486D59}">
          <p14:sldIdLst>
            <p14:sldId id="344"/>
            <p14:sldId id="377"/>
            <p14:sldId id="345"/>
            <p14:sldId id="346"/>
            <p14:sldId id="378"/>
            <p14:sldId id="357"/>
            <p14:sldId id="379"/>
            <p14:sldId id="380"/>
            <p14:sldId id="381"/>
            <p14:sldId id="359"/>
            <p14:sldId id="360"/>
            <p14:sldId id="383"/>
            <p14:sldId id="384"/>
            <p14:sldId id="366"/>
            <p14:sldId id="367"/>
            <p14:sldId id="386"/>
            <p14:sldId id="387"/>
            <p14:sldId id="388"/>
            <p14:sldId id="397"/>
            <p14:sldId id="389"/>
            <p14:sldId id="382"/>
            <p14:sldId id="385"/>
            <p14:sldId id="361"/>
            <p14:sldId id="390"/>
            <p14:sldId id="391"/>
            <p14:sldId id="392"/>
            <p14:sldId id="368"/>
            <p14:sldId id="369"/>
            <p14:sldId id="370"/>
            <p14:sldId id="371"/>
            <p14:sldId id="393"/>
            <p14:sldId id="394"/>
            <p14:sldId id="395"/>
            <p14:sldId id="358"/>
            <p14:sldId id="396"/>
            <p14:sldId id="374"/>
            <p14:sldId id="375"/>
            <p14:sldId id="356"/>
          </p14:sldIdLst>
        </p14:section>
      </p14:sectionLst>
    </p:ex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070731-2853-45C6-9551-1E507A0E893D}" v="104" dt="2025-04-16T07:48:59.254"/>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928" autoAdjust="0"/>
  </p:normalViewPr>
  <p:slideViewPr>
    <p:cSldViewPr snapToGrid="0">
      <p:cViewPr varScale="1">
        <p:scale>
          <a:sx n="79" d="100"/>
          <a:sy n="79" d="100"/>
        </p:scale>
        <p:origin x="773" y="7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4/17/2025</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4F72E-27FC-1B78-97CB-F441340B6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CB2CD-9DE7-FB97-9E74-C59C933E9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D7D91-F7CE-E875-9031-26ACCF06B2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181DE3-A3BA-2411-5B0E-9D6421D29BFE}"/>
              </a:ext>
            </a:extLst>
          </p:cNvPr>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258052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85553-E36A-889D-F60D-D3615AE26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018F7-9941-B3C1-F29F-820807D86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F2D13-CD18-8572-5272-92A4EE3C7F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3DBCBC-2B71-98F3-C5AA-F139F40678F8}"/>
              </a:ext>
            </a:extLst>
          </p:cNvPr>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1324899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0CCD-E4C6-854E-F05F-99DE9FDFC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46CDA-3CDC-FCE7-FBF5-509AE30F5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0E6E21-251C-99E0-3A26-EF3899C9C3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99379E-80B1-3021-4F12-91160295F735}"/>
              </a:ext>
            </a:extLst>
          </p:cNvPr>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11430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7F66-F95F-B78C-66B0-74886C75B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75678-B7C5-6DEE-CA7D-46346A228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9DCD-6892-8322-26D4-A3C18F1959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F9DCD4-E467-E37E-2BCB-A29DD1F0466F}"/>
              </a:ext>
            </a:extLst>
          </p:cNvPr>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184050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8466C-BA80-4EF8-7665-883D91210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6BAAF-9E71-2D2D-928A-47736F63C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D089B9-BBE1-DB62-FAD1-EC37C114C9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91F672-1912-292B-FD99-32800F5443BD}"/>
              </a:ext>
            </a:extLst>
          </p:cNvPr>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263421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43C46-1BC6-464D-A68F-74A0504BC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2DC41-807C-A82E-E39C-5333C781B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1C28B-6E7D-BBF5-78EB-97DB0C028D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6B4ED9-47BC-B632-05A9-803698DB3A38}"/>
              </a:ext>
            </a:extLst>
          </p:cNvPr>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1725194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DF383-72D0-FBA1-B23E-BE05891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15144-FA29-78CF-8F53-18388FE3E3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A6DFB-3295-5D2F-7297-C669489311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19C9A-CB06-469D-B38E-92B7C66E91A3}"/>
              </a:ext>
            </a:extLst>
          </p:cNvPr>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4109322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E5AA3-C133-7EF3-3918-232EB55AC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F522E-ED7F-041E-A4BA-7DEE8721E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0180A5-B6DF-89ED-9EC9-39BA861EB4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2CC6C8-FF2A-5367-B1BA-873561F319EE}"/>
              </a:ext>
            </a:extLst>
          </p:cNvPr>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249964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39C53-4C4B-6185-7FEA-78A06E2328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E31AA6-3B89-F936-5FD4-0774847AD8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D5D26-9135-968B-CA69-CDC5B02853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8ED42B-0808-F27C-9E91-2C7E94720EF7}"/>
              </a:ext>
            </a:extLst>
          </p:cNvPr>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1780265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3E775-6BFA-2211-241A-39C5D3FFA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C69145-E615-D97F-47F2-D4A8886F1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637820-CF6B-9B64-7CF9-4D8A1B5560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EF62C4-1CFE-1966-9C8D-43FAA911FF11}"/>
              </a:ext>
            </a:extLst>
          </p:cNvPr>
          <p:cNvSpPr>
            <a:spLocks noGrp="1"/>
          </p:cNvSpPr>
          <p:nvPr>
            <p:ph type="sldNum" sz="quarter" idx="5"/>
          </p:nvPr>
        </p:nvSpPr>
        <p:spPr/>
        <p:txBody>
          <a:bodyPr/>
          <a:lstStyle/>
          <a:p>
            <a:fld id="{8D18E0B9-48E4-499D-93B2-B07D00395BAC}" type="slidenum">
              <a:rPr lang="en-US" smtClean="0"/>
              <a:t>19</a:t>
            </a:fld>
            <a:endParaRPr lang="en-US" dirty="0"/>
          </a:p>
        </p:txBody>
      </p:sp>
    </p:spTree>
    <p:extLst>
      <p:ext uri="{BB962C8B-B14F-4D97-AF65-F5344CB8AC3E}">
        <p14:creationId xmlns:p14="http://schemas.microsoft.com/office/powerpoint/2010/main" val="427626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CDDFC-1719-6843-111F-3E63621D2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9B47A-FF41-0538-3532-DEBF2CB79C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A5104-7891-813E-6F62-30620087F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4167EF-3BA1-36DF-6175-9491DB835E5B}"/>
              </a:ext>
            </a:extLst>
          </p:cNvPr>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2019932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3AA8E-49A9-843A-4F76-989CD35FC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64E7B-462E-CA87-6FD5-D0117257CC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CFD47A-2238-0DB7-23D6-53843032A2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2CAB5E-E7C5-2D87-CE1A-870A206A1ACF}"/>
              </a:ext>
            </a:extLst>
          </p:cNvPr>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1323270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8AB-EAC6-138C-4B4A-BAC8F7968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FED72-2533-B839-1903-F463FB486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C6E545-1F4D-7543-F588-9A0ECDF605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444784-1DDE-115A-33A5-2351F3A2EEF8}"/>
              </a:ext>
            </a:extLst>
          </p:cNvPr>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122602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4B563-7825-EFD9-C636-D7A25ADAE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DA2C2-3EC7-DBC7-5B72-C7BB28368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638BAE-329F-C4F7-BB73-CD517C2ACD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8EFA46-D6B5-D84D-4575-1525C5E3345D}"/>
              </a:ext>
            </a:extLst>
          </p:cNvPr>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493683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58E35-8323-20F9-0A76-CD97A576D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85D0-E491-5A2D-D357-BEDBCFACD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8A7F5-DA7C-C05E-BC69-C93F037639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1F487E-78CF-8E60-B678-F36B00843B18}"/>
              </a:ext>
            </a:extLst>
          </p:cNvPr>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2993158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1C0E3-094C-0311-2496-DE7536501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F57A5-75BD-2B69-C2E4-37FB017927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C779F8-3A32-F365-B15A-62B85BE756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03BB9A-7A58-5B8A-45D7-16248A36F724}"/>
              </a:ext>
            </a:extLst>
          </p:cNvPr>
          <p:cNvSpPr>
            <a:spLocks noGrp="1"/>
          </p:cNvSpPr>
          <p:nvPr>
            <p:ph type="sldNum" sz="quarter" idx="5"/>
          </p:nvPr>
        </p:nvSpPr>
        <p:spPr/>
        <p:txBody>
          <a:bodyPr/>
          <a:lstStyle/>
          <a:p>
            <a:fld id="{8D18E0B9-48E4-499D-93B2-B07D00395BAC}" type="slidenum">
              <a:rPr lang="en-US" smtClean="0"/>
              <a:t>24</a:t>
            </a:fld>
            <a:endParaRPr lang="en-US" dirty="0"/>
          </a:p>
        </p:txBody>
      </p:sp>
    </p:spTree>
    <p:extLst>
      <p:ext uri="{BB962C8B-B14F-4D97-AF65-F5344CB8AC3E}">
        <p14:creationId xmlns:p14="http://schemas.microsoft.com/office/powerpoint/2010/main" val="3712148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F1F3A-398B-C94C-D1FF-E56D6CCDB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01AA0-55CB-9E89-FD35-C965D6399D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3F9DB-FFD0-6956-C86D-2B08D3623E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47493F-27AB-5064-C720-D52A71E33BE8}"/>
              </a:ext>
            </a:extLst>
          </p:cNvPr>
          <p:cNvSpPr>
            <a:spLocks noGrp="1"/>
          </p:cNvSpPr>
          <p:nvPr>
            <p:ph type="sldNum" sz="quarter" idx="5"/>
          </p:nvPr>
        </p:nvSpPr>
        <p:spPr/>
        <p:txBody>
          <a:bodyPr/>
          <a:lstStyle/>
          <a:p>
            <a:fld id="{8D18E0B9-48E4-499D-93B2-B07D00395BAC}" type="slidenum">
              <a:rPr lang="en-US" smtClean="0"/>
              <a:t>25</a:t>
            </a:fld>
            <a:endParaRPr lang="en-US" dirty="0"/>
          </a:p>
        </p:txBody>
      </p:sp>
    </p:spTree>
    <p:extLst>
      <p:ext uri="{BB962C8B-B14F-4D97-AF65-F5344CB8AC3E}">
        <p14:creationId xmlns:p14="http://schemas.microsoft.com/office/powerpoint/2010/main" val="3329021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CA09E-7795-04C7-6239-235025C1A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9ED3FF-E353-876D-1DC6-56BB45978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34730C-1983-FE6E-E063-4DA47DC169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3A9946-48F1-1975-1FD6-694CBDC692DD}"/>
              </a:ext>
            </a:extLst>
          </p:cNvPr>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2136845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7A1FC-4631-282C-4755-6720BCEB0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A7D4D-958C-F37D-5703-E4A494C3C2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3C1226-9A71-B2AF-62AA-A870E88486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C47F01-F3E1-8689-AE9F-977671A5133D}"/>
              </a:ext>
            </a:extLst>
          </p:cNvPr>
          <p:cNvSpPr>
            <a:spLocks noGrp="1"/>
          </p:cNvSpPr>
          <p:nvPr>
            <p:ph type="sldNum" sz="quarter" idx="5"/>
          </p:nvPr>
        </p:nvSpPr>
        <p:spPr/>
        <p:txBody>
          <a:bodyPr/>
          <a:lstStyle/>
          <a:p>
            <a:fld id="{8D18E0B9-48E4-499D-93B2-B07D00395BAC}" type="slidenum">
              <a:rPr lang="en-US" smtClean="0"/>
              <a:t>27</a:t>
            </a:fld>
            <a:endParaRPr lang="en-US" dirty="0"/>
          </a:p>
        </p:txBody>
      </p:sp>
    </p:spTree>
    <p:extLst>
      <p:ext uri="{BB962C8B-B14F-4D97-AF65-F5344CB8AC3E}">
        <p14:creationId xmlns:p14="http://schemas.microsoft.com/office/powerpoint/2010/main" val="719634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2D5F-3AF3-2605-BBEC-664220CFE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592B4-F851-9D0C-4850-3AFB6528D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91413-BC30-CB8A-972F-0706E1A1D2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EAC7FB-98A9-457C-EC10-577342263921}"/>
              </a:ext>
            </a:extLst>
          </p:cNvPr>
          <p:cNvSpPr>
            <a:spLocks noGrp="1"/>
          </p:cNvSpPr>
          <p:nvPr>
            <p:ph type="sldNum" sz="quarter" idx="5"/>
          </p:nvPr>
        </p:nvSpPr>
        <p:spPr/>
        <p:txBody>
          <a:bodyPr/>
          <a:lstStyle/>
          <a:p>
            <a:fld id="{8D18E0B9-48E4-499D-93B2-B07D00395BAC}" type="slidenum">
              <a:rPr lang="en-US" smtClean="0"/>
              <a:t>28</a:t>
            </a:fld>
            <a:endParaRPr lang="en-US" dirty="0"/>
          </a:p>
        </p:txBody>
      </p:sp>
    </p:spTree>
    <p:extLst>
      <p:ext uri="{BB962C8B-B14F-4D97-AF65-F5344CB8AC3E}">
        <p14:creationId xmlns:p14="http://schemas.microsoft.com/office/powerpoint/2010/main" val="3467869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D13B-AD9A-5352-54D0-EE3FFAF18B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4F0CD-455D-305A-615D-7C15735E3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ED95A-4967-6D2C-6311-B6F1698A04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B4FED6-8AB4-FAA7-37F7-A33C097A41E2}"/>
              </a:ext>
            </a:extLst>
          </p:cNvPr>
          <p:cNvSpPr>
            <a:spLocks noGrp="1"/>
          </p:cNvSpPr>
          <p:nvPr>
            <p:ph type="sldNum" sz="quarter" idx="5"/>
          </p:nvPr>
        </p:nvSpPr>
        <p:spPr/>
        <p:txBody>
          <a:bodyPr/>
          <a:lstStyle/>
          <a:p>
            <a:fld id="{8D18E0B9-48E4-499D-93B2-B07D00395BAC}" type="slidenum">
              <a:rPr lang="en-US" smtClean="0"/>
              <a:t>29</a:t>
            </a:fld>
            <a:endParaRPr lang="en-US" dirty="0"/>
          </a:p>
        </p:txBody>
      </p:sp>
    </p:spTree>
    <p:extLst>
      <p:ext uri="{BB962C8B-B14F-4D97-AF65-F5344CB8AC3E}">
        <p14:creationId xmlns:p14="http://schemas.microsoft.com/office/powerpoint/2010/main" val="2359050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DF44D-F448-A104-8057-BC1594371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AEAB7-59EF-F310-3308-A472898B8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317D7-B3A7-01A2-A8DF-E5E5DA3A49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FFD80F-0BDA-FA2E-302F-8894B6520B82}"/>
              </a:ext>
            </a:extLst>
          </p:cNvPr>
          <p:cNvSpPr>
            <a:spLocks noGrp="1"/>
          </p:cNvSpPr>
          <p:nvPr>
            <p:ph type="sldNum" sz="quarter" idx="5"/>
          </p:nvPr>
        </p:nvSpPr>
        <p:spPr/>
        <p:txBody>
          <a:bodyPr/>
          <a:lstStyle/>
          <a:p>
            <a:fld id="{8D18E0B9-48E4-499D-93B2-B07D00395BAC}" type="slidenum">
              <a:rPr lang="en-US" smtClean="0"/>
              <a:t>30</a:t>
            </a:fld>
            <a:endParaRPr lang="en-US" dirty="0"/>
          </a:p>
        </p:txBody>
      </p:sp>
    </p:spTree>
    <p:extLst>
      <p:ext uri="{BB962C8B-B14F-4D97-AF65-F5344CB8AC3E}">
        <p14:creationId xmlns:p14="http://schemas.microsoft.com/office/powerpoint/2010/main" val="3050988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AF326-1A0C-3B88-8DD3-BC53B4F32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06095-1912-20D1-5FD2-78D199FB2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08EA9-20CA-12A0-9881-A1A477141B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EE726C-B36C-4553-64CF-D897CE38EA22}"/>
              </a:ext>
            </a:extLst>
          </p:cNvPr>
          <p:cNvSpPr>
            <a:spLocks noGrp="1"/>
          </p:cNvSpPr>
          <p:nvPr>
            <p:ph type="sldNum" sz="quarter" idx="5"/>
          </p:nvPr>
        </p:nvSpPr>
        <p:spPr/>
        <p:txBody>
          <a:bodyPr/>
          <a:lstStyle/>
          <a:p>
            <a:fld id="{8D18E0B9-48E4-499D-93B2-B07D00395BAC}" type="slidenum">
              <a:rPr lang="en-US" smtClean="0"/>
              <a:t>31</a:t>
            </a:fld>
            <a:endParaRPr lang="en-US" dirty="0"/>
          </a:p>
        </p:txBody>
      </p:sp>
    </p:spTree>
    <p:extLst>
      <p:ext uri="{BB962C8B-B14F-4D97-AF65-F5344CB8AC3E}">
        <p14:creationId xmlns:p14="http://schemas.microsoft.com/office/powerpoint/2010/main" val="175851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6B1A4-4E61-3331-1B86-380EA375F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9AE27A-A493-DB0B-27E5-1B7DE8A97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3D9DB-3D09-EC65-7572-918D42849D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8A5A7E-0C4E-B3C7-247D-FF022416DE31}"/>
              </a:ext>
            </a:extLst>
          </p:cNvPr>
          <p:cNvSpPr>
            <a:spLocks noGrp="1"/>
          </p:cNvSpPr>
          <p:nvPr>
            <p:ph type="sldNum" sz="quarter" idx="5"/>
          </p:nvPr>
        </p:nvSpPr>
        <p:spPr/>
        <p:txBody>
          <a:bodyPr/>
          <a:lstStyle/>
          <a:p>
            <a:fld id="{8D18E0B9-48E4-499D-93B2-B07D00395BAC}" type="slidenum">
              <a:rPr lang="en-US" smtClean="0"/>
              <a:t>32</a:t>
            </a:fld>
            <a:endParaRPr lang="en-US" dirty="0"/>
          </a:p>
        </p:txBody>
      </p:sp>
    </p:spTree>
    <p:extLst>
      <p:ext uri="{BB962C8B-B14F-4D97-AF65-F5344CB8AC3E}">
        <p14:creationId xmlns:p14="http://schemas.microsoft.com/office/powerpoint/2010/main" val="3833762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F0E9-EDDB-C737-1BF2-446D3E370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8217A-0528-0126-FAFD-BE1D926F0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15729-398D-6752-9E51-27A408E194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2701F6-1169-8A50-9201-07B3264F32AE}"/>
              </a:ext>
            </a:extLst>
          </p:cNvPr>
          <p:cNvSpPr>
            <a:spLocks noGrp="1"/>
          </p:cNvSpPr>
          <p:nvPr>
            <p:ph type="sldNum" sz="quarter" idx="5"/>
          </p:nvPr>
        </p:nvSpPr>
        <p:spPr/>
        <p:txBody>
          <a:bodyPr/>
          <a:lstStyle/>
          <a:p>
            <a:fld id="{8D18E0B9-48E4-499D-93B2-B07D00395BAC}" type="slidenum">
              <a:rPr lang="en-US" smtClean="0"/>
              <a:t>33</a:t>
            </a:fld>
            <a:endParaRPr lang="en-US" dirty="0"/>
          </a:p>
        </p:txBody>
      </p:sp>
    </p:spTree>
    <p:extLst>
      <p:ext uri="{BB962C8B-B14F-4D97-AF65-F5344CB8AC3E}">
        <p14:creationId xmlns:p14="http://schemas.microsoft.com/office/powerpoint/2010/main" val="3514070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9934-6784-16AA-D09E-513EE1E70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26C04-975D-2216-F97A-DC8A75D4B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1E6613-2B97-EE16-35C3-D06523F50A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6D8D92-59A9-2644-C928-AAB2241A6437}"/>
              </a:ext>
            </a:extLst>
          </p:cNvPr>
          <p:cNvSpPr>
            <a:spLocks noGrp="1"/>
          </p:cNvSpPr>
          <p:nvPr>
            <p:ph type="sldNum" sz="quarter" idx="5"/>
          </p:nvPr>
        </p:nvSpPr>
        <p:spPr/>
        <p:txBody>
          <a:bodyPr/>
          <a:lstStyle/>
          <a:p>
            <a:fld id="{8D18E0B9-48E4-499D-93B2-B07D00395BAC}" type="slidenum">
              <a:rPr lang="en-US" smtClean="0"/>
              <a:t>34</a:t>
            </a:fld>
            <a:endParaRPr lang="en-US" dirty="0"/>
          </a:p>
        </p:txBody>
      </p:sp>
    </p:spTree>
    <p:extLst>
      <p:ext uri="{BB962C8B-B14F-4D97-AF65-F5344CB8AC3E}">
        <p14:creationId xmlns:p14="http://schemas.microsoft.com/office/powerpoint/2010/main" val="2000580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DB96-44A3-EEA2-3CCC-F121E22BF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1ABB0-3154-0E50-608B-80F4D7522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2D1074-6C09-D820-92FA-AA9E40F13A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255380-53F3-E997-630D-B7AFEE4F4D6C}"/>
              </a:ext>
            </a:extLst>
          </p:cNvPr>
          <p:cNvSpPr>
            <a:spLocks noGrp="1"/>
          </p:cNvSpPr>
          <p:nvPr>
            <p:ph type="sldNum" sz="quarter" idx="5"/>
          </p:nvPr>
        </p:nvSpPr>
        <p:spPr/>
        <p:txBody>
          <a:bodyPr/>
          <a:lstStyle/>
          <a:p>
            <a:fld id="{8D18E0B9-48E4-499D-93B2-B07D00395BAC}" type="slidenum">
              <a:rPr lang="en-US" smtClean="0"/>
              <a:t>35</a:t>
            </a:fld>
            <a:endParaRPr lang="en-US" dirty="0"/>
          </a:p>
        </p:txBody>
      </p:sp>
    </p:spTree>
    <p:extLst>
      <p:ext uri="{BB962C8B-B14F-4D97-AF65-F5344CB8AC3E}">
        <p14:creationId xmlns:p14="http://schemas.microsoft.com/office/powerpoint/2010/main" val="3463456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E10A-3AA2-7469-0050-C2708802D7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4205D-8D46-22E4-C05D-992B2DC2D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5A0F0-3D66-BD8C-7DD1-4203568797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367EDD-5C05-B393-283A-6DBA94013518}"/>
              </a:ext>
            </a:extLst>
          </p:cNvPr>
          <p:cNvSpPr>
            <a:spLocks noGrp="1"/>
          </p:cNvSpPr>
          <p:nvPr>
            <p:ph type="sldNum" sz="quarter" idx="5"/>
          </p:nvPr>
        </p:nvSpPr>
        <p:spPr/>
        <p:txBody>
          <a:bodyPr/>
          <a:lstStyle/>
          <a:p>
            <a:fld id="{8D18E0B9-48E4-499D-93B2-B07D00395BAC}" type="slidenum">
              <a:rPr lang="en-US" smtClean="0"/>
              <a:t>36</a:t>
            </a:fld>
            <a:endParaRPr lang="en-US" dirty="0"/>
          </a:p>
        </p:txBody>
      </p:sp>
    </p:spTree>
    <p:extLst>
      <p:ext uri="{BB962C8B-B14F-4D97-AF65-F5344CB8AC3E}">
        <p14:creationId xmlns:p14="http://schemas.microsoft.com/office/powerpoint/2010/main" val="3354528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FB97-F479-D266-48E7-8450272E9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403EC2-397D-6DB2-8843-9D5C11EC6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BEDE2-4A7D-760D-1E18-F18A2CC60E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0A681-7B80-3A28-016F-CB01AA4A9B8F}"/>
              </a:ext>
            </a:extLst>
          </p:cNvPr>
          <p:cNvSpPr>
            <a:spLocks noGrp="1"/>
          </p:cNvSpPr>
          <p:nvPr>
            <p:ph type="sldNum" sz="quarter" idx="5"/>
          </p:nvPr>
        </p:nvSpPr>
        <p:spPr/>
        <p:txBody>
          <a:bodyPr/>
          <a:lstStyle/>
          <a:p>
            <a:fld id="{8D18E0B9-48E4-499D-93B2-B07D00395BAC}" type="slidenum">
              <a:rPr lang="en-US" smtClean="0"/>
              <a:t>37</a:t>
            </a:fld>
            <a:endParaRPr lang="en-US" dirty="0"/>
          </a:p>
        </p:txBody>
      </p:sp>
    </p:spTree>
    <p:extLst>
      <p:ext uri="{BB962C8B-B14F-4D97-AF65-F5344CB8AC3E}">
        <p14:creationId xmlns:p14="http://schemas.microsoft.com/office/powerpoint/2010/main" val="1077676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38</a:t>
            </a:fld>
            <a:endParaRPr lang="en-US" dirty="0"/>
          </a:p>
        </p:txBody>
      </p:sp>
    </p:spTree>
    <p:extLst>
      <p:ext uri="{BB962C8B-B14F-4D97-AF65-F5344CB8AC3E}">
        <p14:creationId xmlns:p14="http://schemas.microsoft.com/office/powerpoint/2010/main" val="176387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67846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93947-B9D1-A3AB-AB7E-0E656FB51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B50626-CDFA-FDD1-37FF-0D3B568B3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42A9F-E1E0-8CFF-8D9D-BF63D96B81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F930A9-A1CA-5496-8AA6-8635CD3E5168}"/>
              </a:ext>
            </a:extLst>
          </p:cNvPr>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1963957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038BF-13F6-BE22-7507-60FECF930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33455-69BF-57ED-F072-FA22ED2BDB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CAFCD-7A64-FFE6-8D71-E37BA33148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20FDBA-389E-C790-BEC6-CBCFE2C9AE51}"/>
              </a:ext>
            </a:extLst>
          </p:cNvPr>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422960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C7358-8466-3A4B-19A5-DF3CD5CA4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660F2-4AE6-3ABE-8EF0-1A08458781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2E80C-5113-6B9F-A67D-39B6C3643B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85885A-FBF1-0879-5A23-9C3AFA256142}"/>
              </a:ext>
            </a:extLst>
          </p:cNvPr>
          <p:cNvSpPr>
            <a:spLocks noGrp="1"/>
          </p:cNvSpPr>
          <p:nvPr>
            <p:ph type="sldNum" sz="quarter" idx="5"/>
          </p:nvPr>
        </p:nvSpPr>
        <p:spPr/>
        <p:txBody>
          <a:bodyPr/>
          <a:lstStyle/>
          <a:p>
            <a:fld id="{8D18E0B9-48E4-499D-93B2-B07D00395BAC}" type="slidenum">
              <a:rPr lang="en-US" smtClean="0"/>
              <a:t>7</a:t>
            </a:fld>
            <a:endParaRPr lang="en-US" dirty="0"/>
          </a:p>
        </p:txBody>
      </p:sp>
    </p:spTree>
    <p:extLst>
      <p:ext uri="{BB962C8B-B14F-4D97-AF65-F5344CB8AC3E}">
        <p14:creationId xmlns:p14="http://schemas.microsoft.com/office/powerpoint/2010/main" val="2477158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6158B-238F-C636-1448-2EE3BA28EB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F5F16-83DD-6A41-55C0-42E6A93E4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8BF62-8CE6-7758-3095-CE7FBAC008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144448-EA8B-7789-FCF2-13944FF2AECA}"/>
              </a:ext>
            </a:extLst>
          </p:cNvPr>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1645678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E4ACE-EBA3-54DF-A4B0-FF66982E69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F5E176-02E3-9088-D077-9823EA63F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983E21-3FA8-2A6B-DF13-A647CA0FCE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9549ED-0ACB-1966-C6C3-08D911AEA5B9}"/>
              </a:ext>
            </a:extLst>
          </p:cNvPr>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2482668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a:t>Click icon to add table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dirty="0"/>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Krishna Chaitanya Institute of Technology &amp; Sciences</a:t>
            </a:r>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Krishna Chaitanya Institute of Technology &amp; Sciences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sldNum="0" hd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2BAEE5-D8E9-B12F-B315-2B96BF5F3C75}"/>
              </a:ext>
            </a:extLst>
          </p:cNvPr>
          <p:cNvSpPr/>
          <p:nvPr/>
        </p:nvSpPr>
        <p:spPr>
          <a:xfrm>
            <a:off x="0" y="0"/>
            <a:ext cx="12192000" cy="6858000"/>
          </a:xfrm>
          <a:prstGeom prst="rect">
            <a:avLst/>
          </a:prstGeom>
          <a:solidFill>
            <a:schemeClr val="accent1">
              <a:alpha val="0"/>
            </a:schemeClr>
          </a:solidFill>
          <a:ln w="139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3A71E016-1C05-A3D3-407E-FBC8B1171839}"/>
              </a:ext>
            </a:extLst>
          </p:cNvPr>
          <p:cNvPicPr>
            <a:picLocks noChangeAspect="1"/>
          </p:cNvPicPr>
          <p:nvPr/>
        </p:nvPicPr>
        <p:blipFill>
          <a:blip r:embed="rId3"/>
          <a:stretch>
            <a:fillRect/>
          </a:stretch>
        </p:blipFill>
        <p:spPr>
          <a:xfrm>
            <a:off x="9750147" y="0"/>
            <a:ext cx="1585198" cy="1612490"/>
          </a:xfrm>
          <a:prstGeom prst="rect">
            <a:avLst/>
          </a:prstGeom>
        </p:spPr>
      </p:pic>
      <p:sp>
        <p:nvSpPr>
          <p:cNvPr id="13" name="TextBox 12">
            <a:extLst>
              <a:ext uri="{FF2B5EF4-FFF2-40B4-BE49-F238E27FC236}">
                <a16:creationId xmlns:a16="http://schemas.microsoft.com/office/drawing/2014/main" id="{EFD2369C-FCCA-45E3-F40D-2F1A3E161C0D}"/>
              </a:ext>
            </a:extLst>
          </p:cNvPr>
          <p:cNvSpPr txBox="1"/>
          <p:nvPr/>
        </p:nvSpPr>
        <p:spPr>
          <a:xfrm>
            <a:off x="1331555" y="879203"/>
            <a:ext cx="8092440" cy="6478697"/>
          </a:xfrm>
          <a:prstGeom prst="rect">
            <a:avLst/>
          </a:prstGeom>
          <a:noFill/>
        </p:spPr>
        <p:txBody>
          <a:bodyPr wrap="square">
            <a:spAutoFit/>
          </a:bodyPr>
          <a:lstStyle/>
          <a:p>
            <a:pPr algn="ctr"/>
            <a:r>
              <a:rPr lang="en-IN" dirty="0">
                <a:latin typeface="Cambria Math" panose="02040503050406030204" pitchFamily="18" charset="0"/>
                <a:ea typeface="Cambria Math" panose="02040503050406030204" pitchFamily="18" charset="0"/>
                <a:cs typeface="Times New Roman" panose="02020603050405020304" pitchFamily="18" charset="0"/>
              </a:rPr>
              <a:t>A</a:t>
            </a:r>
          </a:p>
          <a:p>
            <a:pPr algn="ctr"/>
            <a:r>
              <a:rPr lang="en-IN" dirty="0">
                <a:latin typeface="Cambria Math" panose="02040503050406030204" pitchFamily="18" charset="0"/>
                <a:ea typeface="Cambria Math" panose="02040503050406030204" pitchFamily="18" charset="0"/>
                <a:cs typeface="Times New Roman" panose="02020603050405020304" pitchFamily="18" charset="0"/>
              </a:rPr>
              <a:t>Presentation on </a:t>
            </a:r>
          </a:p>
          <a:p>
            <a:pPr algn="ctr"/>
            <a:r>
              <a:rPr lang="en-IN" sz="2400" b="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Hand Gesture Classification Using Convolutional Neural Networks and OpenCV</a:t>
            </a:r>
          </a:p>
          <a:p>
            <a:pPr algn="ctr">
              <a:lnSpc>
                <a:spcPct val="150000"/>
              </a:lnSpc>
            </a:pPr>
            <a:r>
              <a:rPr lang="en-IN" dirty="0">
                <a:latin typeface="Cambria Math" panose="02040503050406030204" pitchFamily="18" charset="0"/>
                <a:ea typeface="Cambria Math" panose="02040503050406030204" pitchFamily="18" charset="0"/>
                <a:cs typeface="Times New Roman" panose="02020603050405020304" pitchFamily="18" charset="0"/>
              </a:rPr>
              <a:t>Submitted for the Partial fulfilment </a:t>
            </a:r>
          </a:p>
          <a:p>
            <a:pPr algn="ctr"/>
            <a:r>
              <a:rPr lang="en-IN" dirty="0">
                <a:latin typeface="Cambria Math" panose="02040503050406030204" pitchFamily="18" charset="0"/>
                <a:ea typeface="Cambria Math" panose="02040503050406030204" pitchFamily="18" charset="0"/>
                <a:cs typeface="Times New Roman" panose="02020603050405020304" pitchFamily="18" charset="0"/>
              </a:rPr>
              <a:t>Of</a:t>
            </a:r>
          </a:p>
          <a:p>
            <a:pPr algn="ctr"/>
            <a:r>
              <a:rPr lang="en-IN" b="1" dirty="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a:t>BACHELOR OF TECHNOLOGY</a:t>
            </a:r>
          </a:p>
          <a:p>
            <a:pPr algn="ctr"/>
            <a:r>
              <a:rPr lang="en-IN" dirty="0">
                <a:latin typeface="Cambria Math" panose="02040503050406030204" pitchFamily="18" charset="0"/>
                <a:ea typeface="Cambria Math" panose="02040503050406030204" pitchFamily="18" charset="0"/>
                <a:cs typeface="Times New Roman" panose="02020603050405020304" pitchFamily="18" charset="0"/>
              </a:rPr>
              <a:t>In </a:t>
            </a:r>
          </a:p>
          <a:p>
            <a:pPr algn="ctr">
              <a:lnSpc>
                <a:spcPct val="150000"/>
              </a:lnSpc>
            </a:pPr>
            <a:r>
              <a:rPr lang="en-IN" b="1" dirty="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a:t>COMPUTER SCIENCE &amp; ENGINEERING</a:t>
            </a:r>
          </a:p>
          <a:p>
            <a:pPr algn="ctr">
              <a:lnSpc>
                <a:spcPct val="150000"/>
              </a:lnSpc>
            </a:pPr>
            <a:r>
              <a:rPr lang="en-IN" dirty="0">
                <a:latin typeface="Cambria Math" panose="02040503050406030204" pitchFamily="18" charset="0"/>
                <a:ea typeface="Cambria Math" panose="02040503050406030204" pitchFamily="18" charset="0"/>
                <a:cs typeface="Times New Roman" panose="02020603050405020304" pitchFamily="18" charset="0"/>
              </a:rPr>
              <a:t>By</a:t>
            </a:r>
          </a:p>
          <a:p>
            <a:pPr algn="ctr"/>
            <a:r>
              <a:rPr lang="en-IN" dirty="0">
                <a:latin typeface="Cambria Math" panose="02040503050406030204" pitchFamily="18" charset="0"/>
                <a:ea typeface="Cambria Math" panose="02040503050406030204" pitchFamily="18" charset="0"/>
                <a:cs typeface="Times New Roman" panose="02020603050405020304" pitchFamily="18" charset="0"/>
              </a:rPr>
              <a:t>   </a:t>
            </a:r>
            <a:r>
              <a:rPr lang="en-IN" sz="1600" dirty="0">
                <a:latin typeface="Cambria Math" panose="02040503050406030204" pitchFamily="18" charset="0"/>
                <a:ea typeface="Cambria Math" panose="02040503050406030204" pitchFamily="18" charset="0"/>
                <a:cs typeface="Times New Roman" panose="02020603050405020304" pitchFamily="18" charset="0"/>
              </a:rPr>
              <a:t>Sk. Arjumand Banu   21JU1A0520</a:t>
            </a:r>
          </a:p>
          <a:p>
            <a:r>
              <a:rPr lang="en-IN" sz="1600" dirty="0">
                <a:latin typeface="Cambria Math" panose="02040503050406030204" pitchFamily="18" charset="0"/>
                <a:ea typeface="Cambria Math" panose="02040503050406030204" pitchFamily="18" charset="0"/>
                <a:cs typeface="Times New Roman" panose="02020603050405020304" pitchFamily="18" charset="0"/>
              </a:rPr>
              <a:t>                                                          V. Anjali                         21JU1A0511</a:t>
            </a:r>
          </a:p>
          <a:p>
            <a:r>
              <a:rPr lang="en-IN" sz="1600" dirty="0">
                <a:latin typeface="Cambria Math" panose="02040503050406030204" pitchFamily="18" charset="0"/>
                <a:ea typeface="Cambria Math" panose="02040503050406030204" pitchFamily="18" charset="0"/>
                <a:cs typeface="Times New Roman" panose="02020603050405020304" pitchFamily="18" charset="0"/>
              </a:rPr>
              <a:t>                                                          P. Anjali Devi               21JU1A0514</a:t>
            </a:r>
          </a:p>
          <a:p>
            <a:r>
              <a:rPr lang="en-IN" sz="1600" dirty="0">
                <a:latin typeface="Cambria Math" panose="02040503050406030204" pitchFamily="18" charset="0"/>
                <a:ea typeface="Cambria Math" panose="02040503050406030204" pitchFamily="18" charset="0"/>
                <a:cs typeface="Times New Roman" panose="02020603050405020304" pitchFamily="18" charset="0"/>
              </a:rPr>
              <a:t>                                                          S. Anjali                         21JU1A0512</a:t>
            </a:r>
          </a:p>
          <a:p>
            <a:r>
              <a:rPr lang="en-IN" sz="1600" dirty="0">
                <a:latin typeface="Cambria Math" panose="02040503050406030204" pitchFamily="18" charset="0"/>
                <a:ea typeface="Cambria Math" panose="02040503050406030204" pitchFamily="18" charset="0"/>
                <a:cs typeface="Times New Roman" panose="02020603050405020304" pitchFamily="18" charset="0"/>
              </a:rPr>
              <a:t>                                                          B. Chandana                21JU1A0530 </a:t>
            </a:r>
          </a:p>
          <a:p>
            <a:endParaRPr lang="en-IN" dirty="0">
              <a:latin typeface="Cambria Math" panose="02040503050406030204" pitchFamily="18" charset="0"/>
              <a:ea typeface="Cambria Math" panose="02040503050406030204" pitchFamily="18" charset="0"/>
              <a:cs typeface="Times New Roman" panose="02020603050405020304" pitchFamily="18" charset="0"/>
            </a:endParaRPr>
          </a:p>
          <a:p>
            <a:pPr algn="ctr"/>
            <a:r>
              <a:rPr lang="en-IN" dirty="0">
                <a:latin typeface="Cambria Math" panose="02040503050406030204" pitchFamily="18" charset="0"/>
                <a:ea typeface="Cambria Math" panose="02040503050406030204" pitchFamily="18" charset="0"/>
                <a:cs typeface="Times New Roman" panose="02020603050405020304" pitchFamily="18" charset="0"/>
              </a:rPr>
              <a:t>Under the guidance of </a:t>
            </a:r>
          </a:p>
          <a:p>
            <a:pPr algn="ctr"/>
            <a:r>
              <a:rPr lang="en-IN" sz="2400" b="1" dirty="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a:t>Dr.  J.V. Anil Kumar </a:t>
            </a:r>
            <a:r>
              <a:rPr lang="en-IN" b="1" dirty="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a:t> M.Tech, Ph.D.</a:t>
            </a:r>
          </a:p>
          <a:p>
            <a:pPr algn="ctr"/>
            <a:r>
              <a:rPr lang="en-IN"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Professor  &amp; HOD </a:t>
            </a:r>
          </a:p>
          <a:p>
            <a:pPr algn="ctr"/>
            <a:r>
              <a:rPr lang="en-IN" dirty="0">
                <a:latin typeface="Cambria Math" panose="02040503050406030204" pitchFamily="18" charset="0"/>
                <a:ea typeface="Cambria Math" panose="02040503050406030204" pitchFamily="18" charset="0"/>
                <a:cs typeface="Times New Roman" panose="02020603050405020304" pitchFamily="18" charset="0"/>
              </a:rPr>
              <a:t> </a:t>
            </a:r>
          </a:p>
          <a:p>
            <a:pPr algn="ctr"/>
            <a:r>
              <a:rPr lang="en-IN" dirty="0">
                <a:latin typeface="Cambria Math" panose="02040503050406030204" pitchFamily="18" charset="0"/>
                <a:ea typeface="Cambria Math" panose="02040503050406030204" pitchFamily="18" charset="0"/>
                <a:cs typeface="Times New Roman" panose="02020603050405020304" pitchFamily="18" charset="0"/>
              </a:rPr>
              <a:t> </a:t>
            </a:r>
          </a:p>
        </p:txBody>
      </p:sp>
      <p:sp>
        <p:nvSpPr>
          <p:cNvPr id="15" name="TextBox 14">
            <a:extLst>
              <a:ext uri="{FF2B5EF4-FFF2-40B4-BE49-F238E27FC236}">
                <a16:creationId xmlns:a16="http://schemas.microsoft.com/office/drawing/2014/main" id="{8ED8DB1A-E225-41D2-EA1D-B6166107147E}"/>
              </a:ext>
            </a:extLst>
          </p:cNvPr>
          <p:cNvSpPr txBox="1"/>
          <p:nvPr/>
        </p:nvSpPr>
        <p:spPr>
          <a:xfrm>
            <a:off x="1158240" y="155621"/>
            <a:ext cx="8808720" cy="918136"/>
          </a:xfrm>
          <a:prstGeom prst="rect">
            <a:avLst/>
          </a:prstGeom>
          <a:noFill/>
        </p:spPr>
        <p:txBody>
          <a:bodyPr wrap="square">
            <a:spAutoFit/>
          </a:bodyPr>
          <a:lstStyle/>
          <a:p>
            <a:pPr algn="ctr">
              <a:lnSpc>
                <a:spcPct val="150000"/>
              </a:lnSpc>
            </a:pPr>
            <a:r>
              <a:rPr lang="en-IN" sz="20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KRISHNA CHAITANYA INSTITUTE OF TECHNOLOGY AND SCIENCES</a:t>
            </a:r>
          </a:p>
          <a:p>
            <a:pPr algn="ctr">
              <a:lnSpc>
                <a:spcPct val="150000"/>
              </a:lnSpc>
            </a:pPr>
            <a:r>
              <a:rPr lang="en-IN"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(Approved by AICTE, New Delhi &amp; Affiliated to JNTU Kakinada)</a:t>
            </a:r>
          </a:p>
        </p:txBody>
      </p:sp>
    </p:spTree>
    <p:extLst>
      <p:ext uri="{BB962C8B-B14F-4D97-AF65-F5344CB8AC3E}">
        <p14:creationId xmlns:p14="http://schemas.microsoft.com/office/powerpoint/2010/main" val="386508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0DD10-2AF4-C349-B38D-A00DE74687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FEEF314-060D-2BE3-2072-BF4DFDE891F5}"/>
              </a:ext>
            </a:extLst>
          </p:cNvPr>
          <p:cNvSpPr txBox="1"/>
          <p:nvPr/>
        </p:nvSpPr>
        <p:spPr>
          <a:xfrm>
            <a:off x="2451100" y="685800"/>
            <a:ext cx="7454900" cy="430887"/>
          </a:xfrm>
          <a:prstGeom prst="rect">
            <a:avLst/>
          </a:prstGeom>
          <a:noFill/>
        </p:spPr>
        <p:txBody>
          <a:bodyPr wrap="square" rtlCol="0">
            <a:spAutoFit/>
          </a:bodyPr>
          <a:lstStyle/>
          <a:p>
            <a:pPr algn="ctr"/>
            <a:r>
              <a:rPr lang="en-IN" sz="2200" b="1" u="sng" dirty="0">
                <a:latin typeface="Cambria Math" panose="02040503050406030204" pitchFamily="18" charset="0"/>
                <a:ea typeface="Cambria Math" panose="02040503050406030204" pitchFamily="18" charset="0"/>
              </a:rPr>
              <a:t>SYSTEM ANALYSIS</a:t>
            </a:r>
          </a:p>
        </p:txBody>
      </p:sp>
      <p:sp>
        <p:nvSpPr>
          <p:cNvPr id="9" name="TextBox 8">
            <a:extLst>
              <a:ext uri="{FF2B5EF4-FFF2-40B4-BE49-F238E27FC236}">
                <a16:creationId xmlns:a16="http://schemas.microsoft.com/office/drawing/2014/main" id="{6F8983DB-3EF5-9967-9EF4-C0A28380905D}"/>
              </a:ext>
            </a:extLst>
          </p:cNvPr>
          <p:cNvSpPr txBox="1"/>
          <p:nvPr/>
        </p:nvSpPr>
        <p:spPr>
          <a:xfrm>
            <a:off x="1219200" y="1676400"/>
            <a:ext cx="6096000" cy="400110"/>
          </a:xfrm>
          <a:prstGeom prst="rect">
            <a:avLst/>
          </a:prstGeom>
          <a:noFill/>
        </p:spPr>
        <p:txBody>
          <a:bodyPr wrap="square">
            <a:spAutoFit/>
          </a:bodyPr>
          <a:lstStyle/>
          <a:p>
            <a:r>
              <a:rPr lang="en-IN" b="1" dirty="0">
                <a:latin typeface="Cambria Math" panose="02040503050406030204" pitchFamily="18" charset="0"/>
                <a:ea typeface="Cambria Math" panose="02040503050406030204" pitchFamily="18" charset="0"/>
              </a:rPr>
              <a:t>1. </a:t>
            </a:r>
            <a:r>
              <a:rPr lang="en-IN" sz="2000" b="1" u="sng" dirty="0">
                <a:latin typeface="Cambria Math" panose="02040503050406030204" pitchFamily="18" charset="0"/>
                <a:ea typeface="Cambria Math" panose="02040503050406030204" pitchFamily="18" charset="0"/>
              </a:rPr>
              <a:t>Existing System Overview:</a:t>
            </a:r>
            <a:endParaRPr lang="en-IN" b="1" u="sng" dirty="0">
              <a:latin typeface="Cambria Math" panose="02040503050406030204" pitchFamily="18" charset="0"/>
              <a:ea typeface="Cambria Math" panose="02040503050406030204" pitchFamily="18" charset="0"/>
            </a:endParaRPr>
          </a:p>
        </p:txBody>
      </p:sp>
      <p:graphicFrame>
        <p:nvGraphicFramePr>
          <p:cNvPr id="10" name="Table 9">
            <a:extLst>
              <a:ext uri="{FF2B5EF4-FFF2-40B4-BE49-F238E27FC236}">
                <a16:creationId xmlns:a16="http://schemas.microsoft.com/office/drawing/2014/main" id="{FA319045-1965-3A24-9B24-3E510587B266}"/>
              </a:ext>
            </a:extLst>
          </p:cNvPr>
          <p:cNvGraphicFramePr>
            <a:graphicFrameLocks noGrp="1"/>
          </p:cNvGraphicFramePr>
          <p:nvPr>
            <p:extLst>
              <p:ext uri="{D42A27DB-BD31-4B8C-83A1-F6EECF244321}">
                <p14:modId xmlns:p14="http://schemas.microsoft.com/office/powerpoint/2010/main" val="2187339213"/>
              </p:ext>
            </p:extLst>
          </p:nvPr>
        </p:nvGraphicFramePr>
        <p:xfrm>
          <a:off x="1219200" y="2247900"/>
          <a:ext cx="9842499" cy="3238500"/>
        </p:xfrm>
        <a:graphic>
          <a:graphicData uri="http://schemas.openxmlformats.org/drawingml/2006/table">
            <a:tbl>
              <a:tblPr>
                <a:tableStyleId>{616DA210-FB5B-4158-B5E0-FEB733F419BA}</a:tableStyleId>
              </a:tblPr>
              <a:tblGrid>
                <a:gridCol w="3280833">
                  <a:extLst>
                    <a:ext uri="{9D8B030D-6E8A-4147-A177-3AD203B41FA5}">
                      <a16:colId xmlns:a16="http://schemas.microsoft.com/office/drawing/2014/main" val="1225523905"/>
                    </a:ext>
                  </a:extLst>
                </a:gridCol>
                <a:gridCol w="3280833">
                  <a:extLst>
                    <a:ext uri="{9D8B030D-6E8A-4147-A177-3AD203B41FA5}">
                      <a16:colId xmlns:a16="http://schemas.microsoft.com/office/drawing/2014/main" val="3529670642"/>
                    </a:ext>
                  </a:extLst>
                </a:gridCol>
                <a:gridCol w="3280833">
                  <a:extLst>
                    <a:ext uri="{9D8B030D-6E8A-4147-A177-3AD203B41FA5}">
                      <a16:colId xmlns:a16="http://schemas.microsoft.com/office/drawing/2014/main" val="3097376964"/>
                    </a:ext>
                  </a:extLst>
                </a:gridCol>
              </a:tblGrid>
              <a:tr h="647700">
                <a:tc>
                  <a:txBody>
                    <a:bodyPr/>
                    <a:lstStyle/>
                    <a:p>
                      <a:pPr algn="ctr"/>
                      <a:r>
                        <a:rPr lang="en-IN" b="1" dirty="0">
                          <a:solidFill>
                            <a:schemeClr val="tx1"/>
                          </a:solidFill>
                          <a:latin typeface="Cambria Math" panose="02040503050406030204" pitchFamily="18" charset="0"/>
                          <a:ea typeface="Cambria Math" panose="02040503050406030204" pitchFamily="18" charset="0"/>
                        </a:rPr>
                        <a:t>Feature</a:t>
                      </a:r>
                    </a:p>
                  </a:txBody>
                  <a:tcPr anchor="ctr"/>
                </a:tc>
                <a:tc>
                  <a:txBody>
                    <a:bodyPr/>
                    <a:lstStyle/>
                    <a:p>
                      <a:pPr algn="ctr"/>
                      <a:r>
                        <a:rPr lang="en-IN" b="1">
                          <a:solidFill>
                            <a:schemeClr val="tx1"/>
                          </a:solidFill>
                          <a:latin typeface="Cambria Math" panose="02040503050406030204" pitchFamily="18" charset="0"/>
                          <a:ea typeface="Cambria Math" panose="02040503050406030204" pitchFamily="18" charset="0"/>
                        </a:rPr>
                        <a:t>Existing Systems</a:t>
                      </a:r>
                    </a:p>
                  </a:txBody>
                  <a:tcPr anchor="ctr"/>
                </a:tc>
                <a:tc>
                  <a:txBody>
                    <a:bodyPr/>
                    <a:lstStyle/>
                    <a:p>
                      <a:pPr algn="ctr"/>
                      <a:r>
                        <a:rPr lang="en-IN" b="1" dirty="0">
                          <a:solidFill>
                            <a:schemeClr val="tx1"/>
                          </a:solidFill>
                          <a:latin typeface="Cambria Math" panose="02040503050406030204" pitchFamily="18" charset="0"/>
                          <a:ea typeface="Cambria Math" panose="02040503050406030204" pitchFamily="18" charset="0"/>
                        </a:rPr>
                        <a:t>Our System</a:t>
                      </a:r>
                    </a:p>
                  </a:txBody>
                  <a:tcPr anchor="ctr"/>
                </a:tc>
                <a:extLst>
                  <a:ext uri="{0D108BD9-81ED-4DB2-BD59-A6C34878D82A}">
                    <a16:rowId xmlns:a16="http://schemas.microsoft.com/office/drawing/2014/main" val="654503497"/>
                  </a:ext>
                </a:extLst>
              </a:tr>
              <a:tr h="647700">
                <a:tc>
                  <a:txBody>
                    <a:bodyPr/>
                    <a:lstStyle/>
                    <a:p>
                      <a:pPr algn="ctr"/>
                      <a:r>
                        <a:rPr lang="en-IN" b="1">
                          <a:solidFill>
                            <a:schemeClr val="tx1"/>
                          </a:solidFill>
                          <a:latin typeface="Cambria Math" panose="02040503050406030204" pitchFamily="18" charset="0"/>
                          <a:ea typeface="Cambria Math" panose="02040503050406030204" pitchFamily="18" charset="0"/>
                        </a:rPr>
                        <a:t>Hardware Required</a:t>
                      </a:r>
                    </a:p>
                  </a:txBody>
                  <a:tcPr anchor="ctr"/>
                </a:tc>
                <a:tc>
                  <a:txBody>
                    <a:bodyPr/>
                    <a:lstStyle/>
                    <a:p>
                      <a:pPr algn="ctr"/>
                      <a:r>
                        <a:rPr lang="en-IN">
                          <a:solidFill>
                            <a:schemeClr val="tx1"/>
                          </a:solidFill>
                          <a:latin typeface="Cambria Math" panose="02040503050406030204" pitchFamily="18" charset="0"/>
                          <a:ea typeface="Cambria Math" panose="02040503050406030204" pitchFamily="18" charset="0"/>
                        </a:rPr>
                        <a:t>Yes</a:t>
                      </a:r>
                    </a:p>
                  </a:txBody>
                  <a:tcPr anchor="ctr"/>
                </a:tc>
                <a:tc>
                  <a:txBody>
                    <a:bodyPr/>
                    <a:lstStyle/>
                    <a:p>
                      <a:pPr algn="ctr"/>
                      <a:r>
                        <a:rPr lang="en-IN" dirty="0">
                          <a:solidFill>
                            <a:schemeClr val="tx1"/>
                          </a:solidFill>
                          <a:latin typeface="Cambria Math" panose="02040503050406030204" pitchFamily="18" charset="0"/>
                          <a:ea typeface="Cambria Math" panose="02040503050406030204" pitchFamily="18" charset="0"/>
                        </a:rPr>
                        <a:t>No</a:t>
                      </a:r>
                    </a:p>
                  </a:txBody>
                  <a:tcPr anchor="ctr"/>
                </a:tc>
                <a:extLst>
                  <a:ext uri="{0D108BD9-81ED-4DB2-BD59-A6C34878D82A}">
                    <a16:rowId xmlns:a16="http://schemas.microsoft.com/office/drawing/2014/main" val="3083183617"/>
                  </a:ext>
                </a:extLst>
              </a:tr>
              <a:tr h="647700">
                <a:tc>
                  <a:txBody>
                    <a:bodyPr/>
                    <a:lstStyle/>
                    <a:p>
                      <a:pPr algn="ctr"/>
                      <a:r>
                        <a:rPr lang="en-IN" b="1">
                          <a:solidFill>
                            <a:schemeClr val="tx1"/>
                          </a:solidFill>
                          <a:latin typeface="Cambria Math" panose="02040503050406030204" pitchFamily="18" charset="0"/>
                          <a:ea typeface="Cambria Math" panose="02040503050406030204" pitchFamily="18" charset="0"/>
                        </a:rPr>
                        <a:t>Learning Capability</a:t>
                      </a:r>
                    </a:p>
                  </a:txBody>
                  <a:tcPr anchor="ctr"/>
                </a:tc>
                <a:tc>
                  <a:txBody>
                    <a:bodyPr/>
                    <a:lstStyle/>
                    <a:p>
                      <a:pPr algn="ctr"/>
                      <a:r>
                        <a:rPr lang="en-IN" dirty="0">
                          <a:solidFill>
                            <a:schemeClr val="tx1"/>
                          </a:solidFill>
                          <a:latin typeface="Cambria Math" panose="02040503050406030204" pitchFamily="18" charset="0"/>
                          <a:ea typeface="Cambria Math" panose="02040503050406030204" pitchFamily="18" charset="0"/>
                        </a:rPr>
                        <a:t>None (Hardcoded)</a:t>
                      </a:r>
                    </a:p>
                  </a:txBody>
                  <a:tcPr anchor="ctr"/>
                </a:tc>
                <a:tc>
                  <a:txBody>
                    <a:bodyPr/>
                    <a:lstStyle/>
                    <a:p>
                      <a:pPr algn="ctr"/>
                      <a:r>
                        <a:rPr lang="en-IN">
                          <a:solidFill>
                            <a:schemeClr val="tx1"/>
                          </a:solidFill>
                          <a:latin typeface="Cambria Math" panose="02040503050406030204" pitchFamily="18" charset="0"/>
                          <a:ea typeface="Cambria Math" panose="02040503050406030204" pitchFamily="18" charset="0"/>
                        </a:rPr>
                        <a:t>CNN (Trainable)</a:t>
                      </a:r>
                    </a:p>
                  </a:txBody>
                  <a:tcPr anchor="ctr"/>
                </a:tc>
                <a:extLst>
                  <a:ext uri="{0D108BD9-81ED-4DB2-BD59-A6C34878D82A}">
                    <a16:rowId xmlns:a16="http://schemas.microsoft.com/office/drawing/2014/main" val="244456759"/>
                  </a:ext>
                </a:extLst>
              </a:tr>
              <a:tr h="647700">
                <a:tc>
                  <a:txBody>
                    <a:bodyPr/>
                    <a:lstStyle/>
                    <a:p>
                      <a:pPr algn="ctr"/>
                      <a:r>
                        <a:rPr lang="en-IN" b="1">
                          <a:solidFill>
                            <a:schemeClr val="tx1"/>
                          </a:solidFill>
                          <a:latin typeface="Cambria Math" panose="02040503050406030204" pitchFamily="18" charset="0"/>
                          <a:ea typeface="Cambria Math" panose="02040503050406030204" pitchFamily="18" charset="0"/>
                        </a:rPr>
                        <a:t>Lighting Dependence</a:t>
                      </a:r>
                    </a:p>
                  </a:txBody>
                  <a:tcPr anchor="ctr"/>
                </a:tc>
                <a:tc>
                  <a:txBody>
                    <a:bodyPr/>
                    <a:lstStyle/>
                    <a:p>
                      <a:pPr algn="ctr"/>
                      <a:r>
                        <a:rPr lang="en-IN">
                          <a:solidFill>
                            <a:schemeClr val="tx1"/>
                          </a:solidFill>
                          <a:latin typeface="Cambria Math" panose="02040503050406030204" pitchFamily="18" charset="0"/>
                          <a:ea typeface="Cambria Math" panose="02040503050406030204" pitchFamily="18" charset="0"/>
                        </a:rPr>
                        <a:t>High</a:t>
                      </a:r>
                    </a:p>
                  </a:txBody>
                  <a:tcPr anchor="ctr"/>
                </a:tc>
                <a:tc>
                  <a:txBody>
                    <a:bodyPr/>
                    <a:lstStyle/>
                    <a:p>
                      <a:pPr algn="ctr"/>
                      <a:r>
                        <a:rPr lang="en-IN">
                          <a:solidFill>
                            <a:schemeClr val="tx1"/>
                          </a:solidFill>
                          <a:latin typeface="Cambria Math" panose="02040503050406030204" pitchFamily="18" charset="0"/>
                          <a:ea typeface="Cambria Math" panose="02040503050406030204" pitchFamily="18" charset="0"/>
                        </a:rPr>
                        <a:t>Moderate</a:t>
                      </a:r>
                    </a:p>
                  </a:txBody>
                  <a:tcPr anchor="ctr"/>
                </a:tc>
                <a:extLst>
                  <a:ext uri="{0D108BD9-81ED-4DB2-BD59-A6C34878D82A}">
                    <a16:rowId xmlns:a16="http://schemas.microsoft.com/office/drawing/2014/main" val="3873410091"/>
                  </a:ext>
                </a:extLst>
              </a:tr>
              <a:tr h="647700">
                <a:tc>
                  <a:txBody>
                    <a:bodyPr/>
                    <a:lstStyle/>
                    <a:p>
                      <a:pPr algn="ctr"/>
                      <a:r>
                        <a:rPr lang="en-IN" b="1" dirty="0">
                          <a:solidFill>
                            <a:schemeClr val="tx1"/>
                          </a:solidFill>
                          <a:latin typeface="Cambria Math" panose="02040503050406030204" pitchFamily="18" charset="0"/>
                          <a:ea typeface="Cambria Math" panose="02040503050406030204" pitchFamily="18" charset="0"/>
                        </a:rPr>
                        <a:t>Real-time Accuracy</a:t>
                      </a:r>
                    </a:p>
                  </a:txBody>
                  <a:tcPr anchor="ctr"/>
                </a:tc>
                <a:tc>
                  <a:txBody>
                    <a:bodyPr/>
                    <a:lstStyle/>
                    <a:p>
                      <a:pPr algn="ctr"/>
                      <a:r>
                        <a:rPr lang="en-IN">
                          <a:solidFill>
                            <a:schemeClr val="tx1"/>
                          </a:solidFill>
                          <a:latin typeface="Cambria Math" panose="02040503050406030204" pitchFamily="18" charset="0"/>
                          <a:ea typeface="Cambria Math" panose="02040503050406030204" pitchFamily="18" charset="0"/>
                        </a:rPr>
                        <a:t>Low–Medium</a:t>
                      </a:r>
                    </a:p>
                  </a:txBody>
                  <a:tcPr anchor="ctr"/>
                </a:tc>
                <a:tc>
                  <a:txBody>
                    <a:bodyPr/>
                    <a:lstStyle/>
                    <a:p>
                      <a:pPr algn="ctr"/>
                      <a:r>
                        <a:rPr lang="en-IN" dirty="0">
                          <a:solidFill>
                            <a:schemeClr val="tx1"/>
                          </a:solidFill>
                          <a:latin typeface="Cambria Math" panose="02040503050406030204" pitchFamily="18" charset="0"/>
                          <a:ea typeface="Cambria Math" panose="02040503050406030204" pitchFamily="18" charset="0"/>
                        </a:rPr>
                        <a:t>High</a:t>
                      </a:r>
                    </a:p>
                  </a:txBody>
                  <a:tcPr anchor="ctr"/>
                </a:tc>
                <a:extLst>
                  <a:ext uri="{0D108BD9-81ED-4DB2-BD59-A6C34878D82A}">
                    <a16:rowId xmlns:a16="http://schemas.microsoft.com/office/drawing/2014/main" val="2955423020"/>
                  </a:ext>
                </a:extLst>
              </a:tr>
            </a:tbl>
          </a:graphicData>
        </a:graphic>
      </p:graphicFrame>
      <p:sp>
        <p:nvSpPr>
          <p:cNvPr id="2" name="Footer Placeholder 1">
            <a:extLst>
              <a:ext uri="{FF2B5EF4-FFF2-40B4-BE49-F238E27FC236}">
                <a16:creationId xmlns:a16="http://schemas.microsoft.com/office/drawing/2014/main" id="{3D5D2B2E-E3CF-BF63-87A7-8FE576CDBBDF}"/>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3642178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8F557-FD3D-3BDE-7FC9-32239DA775C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8BE34B6-D4A2-4742-F15E-2949D17649CD}"/>
              </a:ext>
            </a:extLst>
          </p:cNvPr>
          <p:cNvSpPr txBox="1"/>
          <p:nvPr/>
        </p:nvSpPr>
        <p:spPr>
          <a:xfrm>
            <a:off x="1231900" y="1085334"/>
            <a:ext cx="10172700" cy="4657622"/>
          </a:xfrm>
          <a:prstGeom prst="rect">
            <a:avLst/>
          </a:prstGeom>
          <a:noFill/>
        </p:spPr>
        <p:txBody>
          <a:bodyPr wrap="square">
            <a:spAutoFit/>
          </a:bodyPr>
          <a:lstStyle/>
          <a:p>
            <a:pPr>
              <a:lnSpc>
                <a:spcPct val="150000"/>
              </a:lnSpc>
            </a:pPr>
            <a:r>
              <a:rPr lang="en-IN" sz="2000" b="1" dirty="0">
                <a:latin typeface="Cambria Math" panose="02040503050406030204" pitchFamily="18" charset="0"/>
                <a:ea typeface="Cambria Math" panose="02040503050406030204" pitchFamily="18" charset="0"/>
              </a:rPr>
              <a:t>2. </a:t>
            </a:r>
            <a:r>
              <a:rPr lang="en-IN" sz="2000" b="1" u="sng" dirty="0">
                <a:latin typeface="Cambria Math" panose="02040503050406030204" pitchFamily="18" charset="0"/>
                <a:ea typeface="Cambria Math" panose="02040503050406030204" pitchFamily="18" charset="0"/>
              </a:rPr>
              <a:t>Proposed System Features: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Uses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OpenCV</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to capture and preprocess real-time video frames.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Convolutional Neural Network (CNN)</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used for gesture classification.</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Modular structure with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4 major components</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a:t>
            </a:r>
          </a:p>
          <a:p>
            <a:pPr marL="809625"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Input Capture</a:t>
            </a:r>
          </a:p>
          <a:p>
            <a:pPr marL="809625"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Image Preprocessing</a:t>
            </a:r>
          </a:p>
          <a:p>
            <a:pPr marL="809625"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Gesture Recognition</a:t>
            </a:r>
          </a:p>
          <a:p>
            <a:pPr marL="809625"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Output Mapping</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Easy to extend to new gestures by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retraining the model.</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285750" indent="-285750">
              <a:lnSpc>
                <a:spcPct val="150000"/>
              </a:lnSpc>
              <a:buFont typeface="Wingdings" panose="05000000000000000000" pitchFamily="2" charset="2"/>
              <a:buChar char="q"/>
            </a:pPr>
            <a:endParaRPr lang="en-IN" dirty="0">
              <a:latin typeface="Cambria Math" panose="02040503050406030204" pitchFamily="18" charset="0"/>
              <a:ea typeface="Cambria Math" panose="02040503050406030204" pitchFamily="18" charset="0"/>
            </a:endParaRPr>
          </a:p>
          <a:p>
            <a:pPr marL="285750" indent="-285750">
              <a:lnSpc>
                <a:spcPct val="150000"/>
              </a:lnSpc>
              <a:buFont typeface="Wingdings" panose="05000000000000000000" pitchFamily="2" charset="2"/>
              <a:buChar char="q"/>
            </a:pPr>
            <a:endParaRPr lang="en-IN"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07AFB9DC-5070-94C9-EC04-4E0168318598}"/>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124442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F518A-38BA-6E13-8891-C3B972637C9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BFBF4B5-7F4F-374B-2A54-543A9453234D}"/>
              </a:ext>
            </a:extLst>
          </p:cNvPr>
          <p:cNvSpPr txBox="1"/>
          <p:nvPr/>
        </p:nvSpPr>
        <p:spPr>
          <a:xfrm>
            <a:off x="933451" y="684691"/>
            <a:ext cx="7404100" cy="5488618"/>
          </a:xfrm>
          <a:prstGeom prst="rect">
            <a:avLst/>
          </a:prstGeom>
          <a:noFill/>
        </p:spPr>
        <p:txBody>
          <a:bodyPr wrap="square">
            <a:spAutoFit/>
          </a:bodyPr>
          <a:lstStyle/>
          <a:p>
            <a:pPr>
              <a:lnSpc>
                <a:spcPct val="150000"/>
              </a:lnSpc>
            </a:pPr>
            <a:r>
              <a:rPr lang="en-US" sz="2000" b="1" dirty="0">
                <a:latin typeface="Cambria Math" panose="02040503050406030204" pitchFamily="18" charset="0"/>
                <a:ea typeface="Cambria Math" panose="02040503050406030204" pitchFamily="18" charset="0"/>
              </a:rPr>
              <a:t>3. Functional Flow of the System</a:t>
            </a:r>
          </a:p>
          <a:p>
            <a:pPr>
              <a:lnSpc>
                <a:spcPct val="150000"/>
              </a:lnSpc>
            </a:pPr>
            <a:endParaRPr lang="en-US" dirty="0">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System initializes camera and begins video capture.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Frames are extracted in real time.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Each frame is:</a:t>
            </a:r>
          </a:p>
          <a:p>
            <a:pPr marL="625475" marR="0" lvl="0" indent="-2667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Resized</a:t>
            </a:r>
          </a:p>
          <a:p>
            <a:pPr marL="625475" marR="0" lvl="0" indent="-2667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Normalized</a:t>
            </a:r>
          </a:p>
          <a:p>
            <a:pPr marL="625475" marR="0" lvl="0" indent="-2667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Converted to grayscale (if needed)</a:t>
            </a:r>
          </a:p>
          <a:p>
            <a:pPr marL="625475" marR="0" lvl="0" indent="-2667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Frame passed into CNN model</a:t>
            </a:r>
          </a:p>
          <a:p>
            <a:pPr marL="625475" marR="0" lvl="0" indent="-2667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Prediction is made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Corresponding gesture action is triggered/displayed.</a:t>
            </a:r>
            <a:endParaRPr lang="en-US" dirty="0">
              <a:latin typeface="Cambria Math" panose="02040503050406030204" pitchFamily="18" charset="0"/>
              <a:ea typeface="Cambria Math" panose="02040503050406030204" pitchFamily="18" charset="0"/>
            </a:endParaRPr>
          </a:p>
          <a:p>
            <a:pPr>
              <a:lnSpc>
                <a:spcPct val="150000"/>
              </a:lnSpc>
            </a:pPr>
            <a:endParaRPr lang="en-US" dirty="0">
              <a:latin typeface="Cambria Math" panose="02040503050406030204" pitchFamily="18" charset="0"/>
              <a:ea typeface="Cambria Math" panose="02040503050406030204" pitchFamily="18" charset="0"/>
            </a:endParaRPr>
          </a:p>
          <a:p>
            <a:pPr>
              <a:lnSpc>
                <a:spcPct val="150000"/>
              </a:lnSpc>
            </a:pPr>
            <a:endParaRPr lang="en-IN"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4FD48118-1ADD-316F-C3FC-13E3BB7EB8D1}"/>
              </a:ext>
            </a:extLst>
          </p:cNvPr>
          <p:cNvSpPr txBox="1"/>
          <p:nvPr/>
        </p:nvSpPr>
        <p:spPr>
          <a:xfrm>
            <a:off x="7406029" y="923216"/>
            <a:ext cx="4216400" cy="4801314"/>
          </a:xfrm>
          <a:prstGeom prst="rect">
            <a:avLst/>
          </a:prstGeom>
          <a:noFill/>
        </p:spPr>
        <p:txBody>
          <a:bodyPr wrap="square">
            <a:spAutoFit/>
          </a:bodyPr>
          <a:lstStyle/>
          <a:p>
            <a:pPr algn="ctr"/>
            <a:r>
              <a:rPr lang="en-IN" b="1" dirty="0">
                <a:latin typeface="Cambria Math" panose="02040503050406030204" pitchFamily="18" charset="0"/>
                <a:ea typeface="Cambria Math" panose="02040503050406030204" pitchFamily="18" charset="0"/>
              </a:rPr>
              <a:t>Start</a:t>
            </a:r>
          </a:p>
          <a:p>
            <a:pPr algn="ctr"/>
            <a:r>
              <a:rPr lang="en-IN" b="1" dirty="0">
                <a:latin typeface="Cambria Math" panose="02040503050406030204" pitchFamily="18" charset="0"/>
                <a:ea typeface="Cambria Math" panose="02040503050406030204" pitchFamily="18" charset="0"/>
              </a:rPr>
              <a:t>  ↓</a:t>
            </a:r>
          </a:p>
          <a:p>
            <a:pPr algn="ctr"/>
            <a:r>
              <a:rPr lang="en-IN" b="1" dirty="0">
                <a:latin typeface="Cambria Math" panose="02040503050406030204" pitchFamily="18" charset="0"/>
                <a:ea typeface="Cambria Math" panose="02040503050406030204" pitchFamily="18" charset="0"/>
              </a:rPr>
              <a:t>Initialize Webcam</a:t>
            </a:r>
          </a:p>
          <a:p>
            <a:pPr algn="ctr"/>
            <a:r>
              <a:rPr lang="en-IN" b="1" dirty="0">
                <a:latin typeface="Cambria Math" panose="02040503050406030204" pitchFamily="18" charset="0"/>
                <a:ea typeface="Cambria Math" panose="02040503050406030204" pitchFamily="18" charset="0"/>
              </a:rPr>
              <a:t>  ↓</a:t>
            </a:r>
          </a:p>
          <a:p>
            <a:pPr algn="ctr"/>
            <a:r>
              <a:rPr lang="en-IN" b="1" dirty="0">
                <a:latin typeface="Cambria Math" panose="02040503050406030204" pitchFamily="18" charset="0"/>
                <a:ea typeface="Cambria Math" panose="02040503050406030204" pitchFamily="18" charset="0"/>
              </a:rPr>
              <a:t>Capture Frame</a:t>
            </a:r>
          </a:p>
          <a:p>
            <a:pPr algn="ctr"/>
            <a:r>
              <a:rPr lang="en-IN" b="1" dirty="0">
                <a:latin typeface="Cambria Math" panose="02040503050406030204" pitchFamily="18" charset="0"/>
                <a:ea typeface="Cambria Math" panose="02040503050406030204" pitchFamily="18" charset="0"/>
              </a:rPr>
              <a:t>  ↓</a:t>
            </a:r>
          </a:p>
          <a:p>
            <a:pPr algn="ctr"/>
            <a:r>
              <a:rPr lang="en-IN" b="1" dirty="0">
                <a:latin typeface="Cambria Math" panose="02040503050406030204" pitchFamily="18" charset="0"/>
                <a:ea typeface="Cambria Math" panose="02040503050406030204" pitchFamily="18" charset="0"/>
              </a:rPr>
              <a:t>Preprocess Frame</a:t>
            </a:r>
          </a:p>
          <a:p>
            <a:pPr algn="ctr"/>
            <a:r>
              <a:rPr lang="en-IN" b="1" dirty="0">
                <a:latin typeface="Cambria Math" panose="02040503050406030204" pitchFamily="18" charset="0"/>
                <a:ea typeface="Cambria Math" panose="02040503050406030204" pitchFamily="18" charset="0"/>
              </a:rPr>
              <a:t>  ↓</a:t>
            </a:r>
          </a:p>
          <a:p>
            <a:pPr algn="ctr"/>
            <a:r>
              <a:rPr lang="en-IN" b="1" dirty="0">
                <a:latin typeface="Cambria Math" panose="02040503050406030204" pitchFamily="18" charset="0"/>
                <a:ea typeface="Cambria Math" panose="02040503050406030204" pitchFamily="18" charset="0"/>
              </a:rPr>
              <a:t>CNN Prediction</a:t>
            </a:r>
          </a:p>
          <a:p>
            <a:pPr algn="ctr"/>
            <a:r>
              <a:rPr lang="en-IN" b="1" dirty="0">
                <a:latin typeface="Cambria Math" panose="02040503050406030204" pitchFamily="18" charset="0"/>
                <a:ea typeface="Cambria Math" panose="02040503050406030204" pitchFamily="18" charset="0"/>
              </a:rPr>
              <a:t>  ↓</a:t>
            </a:r>
          </a:p>
          <a:p>
            <a:pPr algn="ctr"/>
            <a:r>
              <a:rPr lang="en-IN" b="1" dirty="0">
                <a:latin typeface="Cambria Math" panose="02040503050406030204" pitchFamily="18" charset="0"/>
                <a:ea typeface="Cambria Math" panose="02040503050406030204" pitchFamily="18" charset="0"/>
              </a:rPr>
              <a:t>Map Gesture to Action</a:t>
            </a:r>
          </a:p>
          <a:p>
            <a:pPr algn="ctr"/>
            <a:r>
              <a:rPr lang="en-IN" b="1" dirty="0">
                <a:latin typeface="Cambria Math" panose="02040503050406030204" pitchFamily="18" charset="0"/>
                <a:ea typeface="Cambria Math" panose="02040503050406030204" pitchFamily="18" charset="0"/>
              </a:rPr>
              <a:t>  ↓</a:t>
            </a:r>
          </a:p>
          <a:p>
            <a:pPr algn="ctr"/>
            <a:r>
              <a:rPr lang="en-IN" b="1" dirty="0">
                <a:latin typeface="Cambria Math" panose="02040503050406030204" pitchFamily="18" charset="0"/>
                <a:ea typeface="Cambria Math" panose="02040503050406030204" pitchFamily="18" charset="0"/>
              </a:rPr>
              <a:t>Display/Execute Output</a:t>
            </a:r>
          </a:p>
          <a:p>
            <a:pPr algn="ctr"/>
            <a:r>
              <a:rPr lang="en-IN" b="1" dirty="0">
                <a:latin typeface="Cambria Math" panose="02040503050406030204" pitchFamily="18" charset="0"/>
                <a:ea typeface="Cambria Math" panose="02040503050406030204" pitchFamily="18" charset="0"/>
              </a:rPr>
              <a:t>  ↓</a:t>
            </a:r>
          </a:p>
          <a:p>
            <a:pPr algn="ctr"/>
            <a:r>
              <a:rPr lang="en-IN" b="1" dirty="0">
                <a:latin typeface="Cambria Math" panose="02040503050406030204" pitchFamily="18" charset="0"/>
                <a:ea typeface="Cambria Math" panose="02040503050406030204" pitchFamily="18" charset="0"/>
              </a:rPr>
              <a:t>Repeat</a:t>
            </a:r>
          </a:p>
          <a:p>
            <a:pPr algn="ctr"/>
            <a:endParaRPr lang="en-IN" b="1" dirty="0">
              <a:latin typeface="Cambria Math" panose="02040503050406030204" pitchFamily="18" charset="0"/>
              <a:ea typeface="Cambria Math" panose="02040503050406030204" pitchFamily="18" charset="0"/>
            </a:endParaRPr>
          </a:p>
          <a:p>
            <a:pPr algn="ctr"/>
            <a:r>
              <a:rPr lang="en-IN" b="1" u="sng" dirty="0">
                <a:latin typeface="Cambria Math" panose="02040503050406030204" pitchFamily="18" charset="0"/>
                <a:ea typeface="Cambria Math" panose="02040503050406030204" pitchFamily="18" charset="0"/>
              </a:rPr>
              <a:t>Fig : Flow Chart</a:t>
            </a:r>
          </a:p>
        </p:txBody>
      </p:sp>
      <p:sp>
        <p:nvSpPr>
          <p:cNvPr id="2" name="Footer Placeholder 1">
            <a:extLst>
              <a:ext uri="{FF2B5EF4-FFF2-40B4-BE49-F238E27FC236}">
                <a16:creationId xmlns:a16="http://schemas.microsoft.com/office/drawing/2014/main" id="{B6BA49CE-D638-5548-3E11-96E93876326C}"/>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803096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B5286-C934-7998-B351-7CBF3B840C6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3ED4656-EE8A-5712-D13C-3B9E841F83AA}"/>
              </a:ext>
            </a:extLst>
          </p:cNvPr>
          <p:cNvSpPr txBox="1"/>
          <p:nvPr/>
        </p:nvSpPr>
        <p:spPr>
          <a:xfrm>
            <a:off x="1333500" y="1009133"/>
            <a:ext cx="9258300" cy="5053884"/>
          </a:xfrm>
          <a:prstGeom prst="rect">
            <a:avLst/>
          </a:prstGeom>
          <a:noFill/>
        </p:spPr>
        <p:txBody>
          <a:bodyPr wrap="square">
            <a:spAutoFit/>
          </a:bodyPr>
          <a:lstStyle/>
          <a:p>
            <a:pPr>
              <a:lnSpc>
                <a:spcPct val="200000"/>
              </a:lnSpc>
            </a:pPr>
            <a:r>
              <a:rPr lang="en-IN" sz="2000" b="1" dirty="0">
                <a:latin typeface="Cambria Math" panose="02040503050406030204" pitchFamily="18" charset="0"/>
                <a:ea typeface="Cambria Math" panose="02040503050406030204" pitchFamily="18" charset="0"/>
              </a:rPr>
              <a:t>4 . </a:t>
            </a:r>
            <a:r>
              <a:rPr lang="en-IN" sz="2000" b="1" u="sng" dirty="0">
                <a:latin typeface="Cambria Math" panose="02040503050406030204" pitchFamily="18" charset="0"/>
                <a:ea typeface="Cambria Math" panose="02040503050406030204" pitchFamily="18" charset="0"/>
              </a:rPr>
              <a:t>Advantages of Our System:</a:t>
            </a:r>
            <a:endParaRPr lang="en-IN" dirty="0">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Hardware Independent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Only requires a standard camera.</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Scalable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New gestures can be added through training.</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Robust                                  :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Performs well in real-world environments.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User-Friendly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No wearables or sensors needed.</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Fast                                       </a:t>
            </a:r>
            <a:r>
              <a:rPr lang="en-US" altLang="en-US" b="1" dirty="0">
                <a:latin typeface="Cambria Math" panose="02040503050406030204" pitchFamily="18" charset="0"/>
                <a:ea typeface="Cambria Math" panose="02040503050406030204" pitchFamily="18" charset="0"/>
              </a:rPr>
              <a:t>:</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Real-time detection and response.</a:t>
            </a:r>
          </a:p>
          <a:p>
            <a:pPr>
              <a:lnSpc>
                <a:spcPct val="200000"/>
              </a:lnSpc>
            </a:pPr>
            <a:endParaRPr lang="en-IN" dirty="0">
              <a:latin typeface="Cambria Math" panose="02040503050406030204" pitchFamily="18" charset="0"/>
              <a:ea typeface="Cambria Math" panose="02040503050406030204" pitchFamily="18" charset="0"/>
            </a:endParaRPr>
          </a:p>
          <a:p>
            <a:pPr>
              <a:lnSpc>
                <a:spcPct val="200000"/>
              </a:lnSpc>
            </a:pPr>
            <a:endParaRPr lang="en-IN" dirty="0">
              <a:latin typeface="Cambria Math" panose="02040503050406030204" pitchFamily="18" charset="0"/>
              <a:ea typeface="Cambria Math" panose="02040503050406030204" pitchFamily="18" charset="0"/>
            </a:endParaRPr>
          </a:p>
          <a:p>
            <a:pPr>
              <a:lnSpc>
                <a:spcPct val="200000"/>
              </a:lnSpc>
            </a:pPr>
            <a:endParaRPr lang="en-IN"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0B787EE4-DE5F-A756-364D-6E3D606E79AA}"/>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127653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94446-F085-4D89-01E5-D31314EA935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9EFE40F-0927-1268-F129-869114193D30}"/>
              </a:ext>
            </a:extLst>
          </p:cNvPr>
          <p:cNvSpPr/>
          <p:nvPr/>
        </p:nvSpPr>
        <p:spPr>
          <a:xfrm>
            <a:off x="540151" y="1134183"/>
            <a:ext cx="11173427" cy="5044806"/>
          </a:xfrm>
          <a:prstGeom prst="rect">
            <a:avLst/>
          </a:prstGeom>
          <a:solidFill>
            <a:schemeClr val="accent1">
              <a:alpha val="0"/>
            </a:schemeClr>
          </a:solidFill>
          <a:ln w="412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1">
            <a:extLst>
              <a:ext uri="{FF2B5EF4-FFF2-40B4-BE49-F238E27FC236}">
                <a16:creationId xmlns:a16="http://schemas.microsoft.com/office/drawing/2014/main" id="{F4556D63-D9B8-6FAA-FAEA-97B1386EE0E3}"/>
              </a:ext>
            </a:extLst>
          </p:cNvPr>
          <p:cNvSpPr>
            <a:spLocks noChangeArrowheads="1"/>
          </p:cNvSpPr>
          <p:nvPr/>
        </p:nvSpPr>
        <p:spPr bwMode="auto">
          <a:xfrm>
            <a:off x="762000" y="3698976"/>
            <a:ext cx="184731" cy="41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88E5EFD4-AA13-3A5F-54D6-415DAA2BBF48}"/>
              </a:ext>
            </a:extLst>
          </p:cNvPr>
          <p:cNvSpPr txBox="1"/>
          <p:nvPr/>
        </p:nvSpPr>
        <p:spPr>
          <a:xfrm>
            <a:off x="854365" y="244325"/>
            <a:ext cx="9966960" cy="716286"/>
          </a:xfrm>
          <a:prstGeom prst="rect">
            <a:avLst/>
          </a:prstGeom>
          <a:noFill/>
        </p:spPr>
        <p:txBody>
          <a:bodyPr wrap="square">
            <a:spAutoFit/>
          </a:bodyPr>
          <a:lstStyle/>
          <a:p>
            <a:pPr marL="0" marR="0" lvl="0" indent="0" algn="ctr" defTabSz="914400" rtl="0" eaLnBrk="0" fontAlgn="base" latinLnBrk="0" hangingPunct="0">
              <a:lnSpc>
                <a:spcPct val="200000"/>
              </a:lnSpc>
              <a:spcBef>
                <a:spcPct val="0"/>
              </a:spcBef>
              <a:spcAft>
                <a:spcPct val="0"/>
              </a:spcAft>
              <a:buClrTx/>
              <a:buSzTx/>
              <a:buFontTx/>
              <a:buNone/>
              <a:tabLst/>
            </a:pPr>
            <a:r>
              <a:rPr lang="en-US" altLang="en-US" sz="2400" b="1" u="sng" dirty="0">
                <a:latin typeface="Cambria Math" panose="02040503050406030204" pitchFamily="18" charset="0"/>
                <a:ea typeface="Cambria Math" panose="02040503050406030204" pitchFamily="18" charset="0"/>
              </a:rPr>
              <a:t>SYSTEM </a:t>
            </a:r>
            <a:r>
              <a:rPr kumimoji="0" lang="en-US" altLang="en-US" sz="2400" b="1" i="0" u="sng"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REQUIREMENTS</a:t>
            </a:r>
          </a:p>
        </p:txBody>
      </p:sp>
      <p:sp>
        <p:nvSpPr>
          <p:cNvPr id="4" name="TextBox 3">
            <a:extLst>
              <a:ext uri="{FF2B5EF4-FFF2-40B4-BE49-F238E27FC236}">
                <a16:creationId xmlns:a16="http://schemas.microsoft.com/office/drawing/2014/main" id="{9DE46A9D-B3B5-478E-FC17-F45D9AB1BC07}"/>
              </a:ext>
            </a:extLst>
          </p:cNvPr>
          <p:cNvSpPr txBox="1"/>
          <p:nvPr/>
        </p:nvSpPr>
        <p:spPr>
          <a:xfrm>
            <a:off x="762000" y="1574021"/>
            <a:ext cx="4857169" cy="4328749"/>
          </a:xfrm>
          <a:prstGeom prst="rect">
            <a:avLst/>
          </a:prstGeom>
          <a:noFill/>
        </p:spPr>
        <p:txBody>
          <a:bodyPr wrap="square" rtlCol="0">
            <a:spAutoFit/>
          </a:bodyPr>
          <a:lstStyle/>
          <a:p>
            <a:pPr>
              <a:lnSpc>
                <a:spcPct val="150000"/>
              </a:lnSpc>
              <a:buNone/>
            </a:pPr>
            <a:r>
              <a:rPr lang="en-IN" sz="2000" b="1" u="sng" dirty="0">
                <a:latin typeface="Cambria Math" panose="02040503050406030204" pitchFamily="18" charset="0"/>
                <a:ea typeface="Cambria Math" panose="02040503050406030204" pitchFamily="18" charset="0"/>
              </a:rPr>
              <a:t>Hardware Requirements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Processor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Intel i5 or higher</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RAM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Minimum 4 GB </a:t>
            </a:r>
            <a:r>
              <a:rPr lang="en-US" altLang="en-US" dirty="0">
                <a:latin typeface="Cambria Math" panose="02040503050406030204" pitchFamily="18" charset="0"/>
                <a:ea typeface="Cambria Math" panose="02040503050406030204" pitchFamily="18" charset="0"/>
              </a:rPr>
              <a:t>/ 8GB</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Camera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Integrated or external webcam</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(720p or higher)</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Storage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At least 1 GB free disk space</a:t>
            </a:r>
          </a:p>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984250" algn="l"/>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GPU             :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For faster CNN training </a:t>
            </a:r>
          </a:p>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984250" algn="l"/>
              </a:tabLst>
            </a:pPr>
            <a:r>
              <a:rPr lang="en-US" altLang="en-US" dirty="0">
                <a:latin typeface="Cambria Math" panose="02040503050406030204" pitchFamily="18" charset="0"/>
                <a:ea typeface="Cambria Math" panose="02040503050406030204" pitchFamily="18" charset="0"/>
              </a:rPr>
              <a:t>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NVIDIA  GTX series)</a:t>
            </a:r>
          </a:p>
          <a:p>
            <a:pPr>
              <a:lnSpc>
                <a:spcPct val="150000"/>
              </a:lnSpc>
              <a:buNone/>
            </a:pPr>
            <a:endParaRPr lang="en-IN" sz="2000" b="1" u="sng"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3" name="TextBox 2">
            <a:extLst>
              <a:ext uri="{FF2B5EF4-FFF2-40B4-BE49-F238E27FC236}">
                <a16:creationId xmlns:a16="http://schemas.microsoft.com/office/drawing/2014/main" id="{756C810C-3A41-050D-C963-F91A0162FCA7}"/>
              </a:ext>
            </a:extLst>
          </p:cNvPr>
          <p:cNvSpPr txBox="1"/>
          <p:nvPr/>
        </p:nvSpPr>
        <p:spPr>
          <a:xfrm>
            <a:off x="6096000" y="1574021"/>
            <a:ext cx="5791200" cy="5073120"/>
          </a:xfrm>
          <a:prstGeom prst="rect">
            <a:avLst/>
          </a:prstGeom>
          <a:noFill/>
        </p:spPr>
        <p:txBody>
          <a:bodyPr wrap="square">
            <a:spAutoFit/>
          </a:bodyPr>
          <a:lstStyle/>
          <a:p>
            <a:pPr>
              <a:lnSpc>
                <a:spcPct val="150000"/>
              </a:lnSpc>
              <a:buNone/>
            </a:pPr>
            <a:r>
              <a:rPr lang="en-IN" sz="2000" b="1" u="sng" dirty="0">
                <a:latin typeface="Cambria Math" panose="02040503050406030204" pitchFamily="18" charset="0"/>
                <a:ea typeface="Cambria Math" panose="02040503050406030204" pitchFamily="18" charset="0"/>
              </a:rPr>
              <a:t>Software Requirements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174625" algn="l"/>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Operating System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Windows 10/11 or Linux-based</a:t>
            </a:r>
          </a:p>
          <a:p>
            <a:pPr marR="0" lvl="0" algn="l" defTabSz="914400" rtl="0" eaLnBrk="0" fontAlgn="base" latinLnBrk="0" hangingPunct="0">
              <a:lnSpc>
                <a:spcPct val="150000"/>
              </a:lnSpc>
              <a:spcBef>
                <a:spcPct val="0"/>
              </a:spcBef>
              <a:spcAft>
                <a:spcPct val="0"/>
              </a:spcAft>
              <a:buClrTx/>
              <a:buSzTx/>
              <a:tabLst>
                <a:tab pos="174625" algn="l"/>
              </a:tabLst>
            </a:pPr>
            <a:r>
              <a:rPr lang="en-US" altLang="en-US" dirty="0">
                <a:latin typeface="Cambria Math" panose="02040503050406030204" pitchFamily="18" charset="0"/>
                <a:ea typeface="Cambria Math" panose="02040503050406030204" pitchFamily="18" charset="0"/>
              </a:rPr>
              <a:t>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OS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174625" algn="l"/>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Python Version       :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3.7 or above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174625" algn="l"/>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Libraries                   :</a:t>
            </a:r>
            <a:r>
              <a:rPr lang="en-US" altLang="en-US" dirty="0">
                <a:latin typeface="Cambria Math" panose="02040503050406030204" pitchFamily="18" charset="0"/>
                <a:ea typeface="Cambria Math" panose="02040503050406030204" pitchFamily="18" charset="0"/>
              </a:rPr>
              <a:t>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OpenCV</a:t>
            </a:r>
            <a:r>
              <a:rPr lang="en-US" altLang="en-US" dirty="0">
                <a:latin typeface="Cambria Math" panose="02040503050406030204" pitchFamily="18" charset="0"/>
                <a:ea typeface="Cambria Math" panose="02040503050406030204" pitchFamily="18" charset="0"/>
              </a:rPr>
              <a:t> ,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NumPy</a:t>
            </a:r>
            <a:r>
              <a:rPr lang="en-US" altLang="en-US" dirty="0">
                <a:latin typeface="Cambria Math" panose="02040503050406030204" pitchFamily="18" charset="0"/>
                <a:ea typeface="Cambria Math" panose="02040503050406030204" pitchFamily="18" charset="0"/>
              </a:rPr>
              <a:t> , T</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ensorFlow or </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174625" algn="l"/>
              </a:tabLst>
            </a:pPr>
            <a:r>
              <a:rPr lang="en-US" altLang="en-US" dirty="0">
                <a:latin typeface="Cambria Math" panose="02040503050406030204" pitchFamily="18" charset="0"/>
                <a:ea typeface="Cambria Math" panose="02040503050406030204" pitchFamily="18" charset="0"/>
              </a:rPr>
              <a:t>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Keras , Matplotlib </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174625" algn="l"/>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IDE                             :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Jupyter Notebook / VS Code / </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174625" algn="l"/>
              </a:tabLst>
            </a:pPr>
            <a:r>
              <a:rPr lang="en-US" altLang="en-US" dirty="0">
                <a:latin typeface="Cambria Math" panose="02040503050406030204" pitchFamily="18" charset="0"/>
                <a:ea typeface="Cambria Math" panose="02040503050406030204" pitchFamily="18" charset="0"/>
              </a:rPr>
              <a:t>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PyCharm</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174625" algn="l"/>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Others                       :</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Webcam access permissions</a:t>
            </a:r>
          </a:p>
          <a:p>
            <a:pPr marL="0" marR="0" lvl="0" indent="0" algn="l" defTabSz="914400" rtl="0" eaLnBrk="0" fontAlgn="base" latinLnBrk="0" hangingPunct="0">
              <a:lnSpc>
                <a:spcPct val="150000"/>
              </a:lnSpc>
              <a:spcBef>
                <a:spcPct val="0"/>
              </a:spcBef>
              <a:spcAft>
                <a:spcPct val="0"/>
              </a:spcAft>
              <a:buClrTx/>
              <a:buSzTx/>
              <a:buFontTx/>
              <a:buNone/>
              <a:tabLst/>
            </a:pPr>
            <a:endParaRPr lang="en-IN"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IN"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BF195260-AE74-BC27-AC6E-622894C941DE}"/>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cxnSp>
        <p:nvCxnSpPr>
          <p:cNvPr id="8" name="Straight Connector 7">
            <a:extLst>
              <a:ext uri="{FF2B5EF4-FFF2-40B4-BE49-F238E27FC236}">
                <a16:creationId xmlns:a16="http://schemas.microsoft.com/office/drawing/2014/main" id="{3E94C5AD-AA17-93CD-9195-FB8343C9CA60}"/>
              </a:ext>
            </a:extLst>
          </p:cNvPr>
          <p:cNvCxnSpPr>
            <a:cxnSpLocks/>
          </p:cNvCxnSpPr>
          <p:nvPr/>
        </p:nvCxnSpPr>
        <p:spPr>
          <a:xfrm>
            <a:off x="5619169" y="1134183"/>
            <a:ext cx="0" cy="504480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32206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C62F8-A13D-F3BF-126C-0F77FAE5E27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061213B-00BB-6652-EDE9-11703F1851D6}"/>
              </a:ext>
            </a:extLst>
          </p:cNvPr>
          <p:cNvSpPr txBox="1"/>
          <p:nvPr/>
        </p:nvSpPr>
        <p:spPr>
          <a:xfrm>
            <a:off x="1349665" y="313214"/>
            <a:ext cx="9966960" cy="664349"/>
          </a:xfrm>
          <a:prstGeom prst="rect">
            <a:avLst/>
          </a:prstGeom>
          <a:noFill/>
        </p:spPr>
        <p:txBody>
          <a:bodyPr wrap="square">
            <a:spAutoFit/>
          </a:bodyPr>
          <a:lstStyle/>
          <a:p>
            <a:pPr marL="0" marR="0" lvl="0" indent="0" algn="ctr" defTabSz="914400" rtl="0" eaLnBrk="0" fontAlgn="base" latinLnBrk="0" hangingPunct="0">
              <a:lnSpc>
                <a:spcPct val="200000"/>
              </a:lnSpc>
              <a:spcBef>
                <a:spcPct val="0"/>
              </a:spcBef>
              <a:spcAft>
                <a:spcPct val="0"/>
              </a:spcAft>
              <a:buClrTx/>
              <a:buSzTx/>
              <a:buFontTx/>
              <a:buNone/>
              <a:tabLst>
                <a:tab pos="2514600" algn="l"/>
              </a:tabLst>
            </a:pPr>
            <a:r>
              <a:rPr kumimoji="0" lang="en-US" altLang="en-US" sz="2200" b="1" i="0" u="sng"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SYSTEM DESIGN</a:t>
            </a:r>
          </a:p>
        </p:txBody>
      </p:sp>
      <p:sp>
        <p:nvSpPr>
          <p:cNvPr id="3" name="TextBox 2">
            <a:extLst>
              <a:ext uri="{FF2B5EF4-FFF2-40B4-BE49-F238E27FC236}">
                <a16:creationId xmlns:a16="http://schemas.microsoft.com/office/drawing/2014/main" id="{F208425B-3E49-990F-464C-1FA1142196F9}"/>
              </a:ext>
            </a:extLst>
          </p:cNvPr>
          <p:cNvSpPr txBox="1"/>
          <p:nvPr/>
        </p:nvSpPr>
        <p:spPr>
          <a:xfrm>
            <a:off x="1041400" y="1301234"/>
            <a:ext cx="10185400" cy="5442452"/>
          </a:xfrm>
          <a:prstGeom prst="rect">
            <a:avLst/>
          </a:prstGeom>
          <a:noFill/>
        </p:spPr>
        <p:txBody>
          <a:bodyPr wrap="square">
            <a:spAutoFit/>
          </a:bodyPr>
          <a:lstStyle/>
          <a:p>
            <a:pPr>
              <a:lnSpc>
                <a:spcPct val="150000"/>
              </a:lnSpc>
            </a:pPr>
            <a:r>
              <a:rPr lang="en-IN" sz="2000" b="1" u="sng" dirty="0">
                <a:latin typeface="Cambria Math" panose="02040503050406030204" pitchFamily="18" charset="0"/>
                <a:ea typeface="Cambria Math" panose="02040503050406030204" pitchFamily="18" charset="0"/>
              </a:rPr>
              <a:t>System Design – Overview</a:t>
            </a:r>
          </a:p>
          <a:p>
            <a:pPr>
              <a:lnSpc>
                <a:spcPct val="150000"/>
              </a:lnSpc>
            </a:pPr>
            <a:endParaRPr lang="en-IN" dirty="0">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High-level design to define system workflow</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Divided into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Input, Processing, and Output</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stages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Core components:</a:t>
            </a:r>
          </a:p>
          <a:p>
            <a:pPr marL="81280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Camera input</a:t>
            </a:r>
          </a:p>
          <a:p>
            <a:pPr marL="81280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Preprocessing module (OpenCV)</a:t>
            </a:r>
          </a:p>
          <a:p>
            <a:pPr marL="81280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CNN classifier</a:t>
            </a:r>
          </a:p>
          <a:p>
            <a:pPr marL="81280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Output display/action</a:t>
            </a:r>
          </a:p>
          <a:p>
            <a:pPr>
              <a:lnSpc>
                <a:spcPct val="150000"/>
              </a:lnSpc>
            </a:pPr>
            <a:endParaRPr lang="en-IN" dirty="0">
              <a:latin typeface="Cambria Math" panose="02040503050406030204" pitchFamily="18" charset="0"/>
              <a:ea typeface="Cambria Math" panose="02040503050406030204" pitchFamily="18" charset="0"/>
            </a:endParaRPr>
          </a:p>
          <a:p>
            <a:pPr>
              <a:lnSpc>
                <a:spcPct val="150000"/>
              </a:lnSpc>
            </a:pPr>
            <a:endParaRPr lang="en-IN" dirty="0">
              <a:latin typeface="Cambria Math" panose="02040503050406030204" pitchFamily="18" charset="0"/>
              <a:ea typeface="Cambria Math" panose="02040503050406030204" pitchFamily="18" charset="0"/>
            </a:endParaRPr>
          </a:p>
          <a:p>
            <a:pPr>
              <a:lnSpc>
                <a:spcPct val="150000"/>
              </a:lnSpc>
            </a:pPr>
            <a:endParaRPr lang="en-IN" dirty="0">
              <a:latin typeface="Cambria Math" panose="02040503050406030204" pitchFamily="18" charset="0"/>
              <a:ea typeface="Cambria Math" panose="02040503050406030204" pitchFamily="18" charset="0"/>
            </a:endParaRPr>
          </a:p>
          <a:p>
            <a:pPr>
              <a:lnSpc>
                <a:spcPct val="150000"/>
              </a:lnSpc>
            </a:pPr>
            <a:endParaRPr lang="en-IN"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7C82E91A-0321-0E61-FFF4-7B30C9EC382D}"/>
              </a:ext>
            </a:extLst>
          </p:cNvPr>
          <p:cNvSpPr txBox="1"/>
          <p:nvPr/>
        </p:nvSpPr>
        <p:spPr>
          <a:xfrm>
            <a:off x="7112000" y="4533899"/>
            <a:ext cx="3937000" cy="400110"/>
          </a:xfrm>
          <a:prstGeom prst="rect">
            <a:avLst/>
          </a:prstGeom>
          <a:noFill/>
        </p:spPr>
        <p:txBody>
          <a:bodyPr wrap="square" rtlCol="0">
            <a:spAutoFit/>
          </a:bodyPr>
          <a:lstStyle/>
          <a:p>
            <a:pPr algn="ctr"/>
            <a:r>
              <a:rPr lang="en-IN" sz="2000" b="1" dirty="0">
                <a:latin typeface="Cambria Math" panose="02040503050406030204" pitchFamily="18" charset="0"/>
                <a:ea typeface="Cambria Math" panose="02040503050406030204" pitchFamily="18" charset="0"/>
              </a:rPr>
              <a:t>Fig : Block Diagram </a:t>
            </a:r>
          </a:p>
        </p:txBody>
      </p:sp>
      <p:sp>
        <p:nvSpPr>
          <p:cNvPr id="2" name="Footer Placeholder 1">
            <a:extLst>
              <a:ext uri="{FF2B5EF4-FFF2-40B4-BE49-F238E27FC236}">
                <a16:creationId xmlns:a16="http://schemas.microsoft.com/office/drawing/2014/main" id="{3CB3DF84-F746-7819-F0F1-323A546CA485}"/>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pic>
        <p:nvPicPr>
          <p:cNvPr id="10" name="Picture 9">
            <a:extLst>
              <a:ext uri="{FF2B5EF4-FFF2-40B4-BE49-F238E27FC236}">
                <a16:creationId xmlns:a16="http://schemas.microsoft.com/office/drawing/2014/main" id="{53978F90-A71C-9C7F-FE7D-F71E0D2A9AC3}"/>
              </a:ext>
            </a:extLst>
          </p:cNvPr>
          <p:cNvPicPr>
            <a:picLocks noChangeAspect="1"/>
          </p:cNvPicPr>
          <p:nvPr/>
        </p:nvPicPr>
        <p:blipFill>
          <a:blip r:embed="rId3"/>
          <a:stretch>
            <a:fillRect/>
          </a:stretch>
        </p:blipFill>
        <p:spPr>
          <a:xfrm>
            <a:off x="6514831" y="2304893"/>
            <a:ext cx="5239481" cy="2248214"/>
          </a:xfrm>
          <a:prstGeom prst="rect">
            <a:avLst/>
          </a:prstGeom>
        </p:spPr>
      </p:pic>
    </p:spTree>
    <p:extLst>
      <p:ext uri="{BB962C8B-B14F-4D97-AF65-F5344CB8AC3E}">
        <p14:creationId xmlns:p14="http://schemas.microsoft.com/office/powerpoint/2010/main" val="258311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55ACA-EC50-ABA3-75AA-A76A7E2A084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BDC728-D6EA-A8B3-38BF-0A0354C4DDDB}"/>
              </a:ext>
            </a:extLst>
          </p:cNvPr>
          <p:cNvSpPr txBox="1"/>
          <p:nvPr/>
        </p:nvSpPr>
        <p:spPr>
          <a:xfrm>
            <a:off x="3820426" y="489104"/>
            <a:ext cx="6096000" cy="430887"/>
          </a:xfrm>
          <a:prstGeom prst="rect">
            <a:avLst/>
          </a:prstGeom>
          <a:noFill/>
        </p:spPr>
        <p:txBody>
          <a:bodyPr wrap="square">
            <a:spAutoFit/>
          </a:bodyPr>
          <a:lstStyle/>
          <a:p>
            <a:r>
              <a:rPr lang="en-IN" sz="2200" b="1" u="sng" dirty="0">
                <a:latin typeface="Cambria Math" panose="02040503050406030204" pitchFamily="18" charset="0"/>
                <a:ea typeface="Cambria Math" panose="02040503050406030204" pitchFamily="18" charset="0"/>
              </a:rPr>
              <a:t>UML Diagram – Use Case Diagram</a:t>
            </a:r>
          </a:p>
        </p:txBody>
      </p:sp>
      <p:sp>
        <p:nvSpPr>
          <p:cNvPr id="2" name="Footer Placeholder 1">
            <a:extLst>
              <a:ext uri="{FF2B5EF4-FFF2-40B4-BE49-F238E27FC236}">
                <a16:creationId xmlns:a16="http://schemas.microsoft.com/office/drawing/2014/main" id="{32A18A52-BAD3-9D63-5E55-0C89B99E8081}"/>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pic>
        <p:nvPicPr>
          <p:cNvPr id="5" name="Picture 4">
            <a:extLst>
              <a:ext uri="{FF2B5EF4-FFF2-40B4-BE49-F238E27FC236}">
                <a16:creationId xmlns:a16="http://schemas.microsoft.com/office/drawing/2014/main" id="{DB165A85-D836-FBB4-BEA0-BF6B686AED06}"/>
              </a:ext>
            </a:extLst>
          </p:cNvPr>
          <p:cNvPicPr>
            <a:picLocks noChangeAspect="1"/>
          </p:cNvPicPr>
          <p:nvPr/>
        </p:nvPicPr>
        <p:blipFill>
          <a:blip r:embed="rId3"/>
          <a:srcRect l="26013" t="29936" r="39439" b="26167"/>
          <a:stretch/>
        </p:blipFill>
        <p:spPr>
          <a:xfrm>
            <a:off x="2869307" y="1261004"/>
            <a:ext cx="6216820" cy="4519235"/>
          </a:xfrm>
          <a:prstGeom prst="rect">
            <a:avLst/>
          </a:prstGeom>
        </p:spPr>
      </p:pic>
    </p:spTree>
    <p:extLst>
      <p:ext uri="{BB962C8B-B14F-4D97-AF65-F5344CB8AC3E}">
        <p14:creationId xmlns:p14="http://schemas.microsoft.com/office/powerpoint/2010/main" val="152947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75FCA-F4F6-C028-8986-9E355D6982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4EFAE8-DBDE-45C7-633E-F2E6E7DBF3FA}"/>
              </a:ext>
            </a:extLst>
          </p:cNvPr>
          <p:cNvSpPr txBox="1"/>
          <p:nvPr/>
        </p:nvSpPr>
        <p:spPr>
          <a:xfrm>
            <a:off x="3898900" y="704334"/>
            <a:ext cx="6096000" cy="430887"/>
          </a:xfrm>
          <a:prstGeom prst="rect">
            <a:avLst/>
          </a:prstGeom>
          <a:noFill/>
        </p:spPr>
        <p:txBody>
          <a:bodyPr wrap="square">
            <a:spAutoFit/>
          </a:bodyPr>
          <a:lstStyle/>
          <a:p>
            <a:r>
              <a:rPr lang="en-IN" sz="2200" b="1" u="sng" dirty="0">
                <a:latin typeface="Cambria Math" panose="02040503050406030204" pitchFamily="18" charset="0"/>
                <a:ea typeface="Cambria Math" panose="02040503050406030204" pitchFamily="18" charset="0"/>
              </a:rPr>
              <a:t>UML Diagram – Activity Diagram</a:t>
            </a:r>
          </a:p>
        </p:txBody>
      </p:sp>
      <p:sp>
        <p:nvSpPr>
          <p:cNvPr id="2" name="Footer Placeholder 1">
            <a:extLst>
              <a:ext uri="{FF2B5EF4-FFF2-40B4-BE49-F238E27FC236}">
                <a16:creationId xmlns:a16="http://schemas.microsoft.com/office/drawing/2014/main" id="{31578219-AECD-C712-D5CE-02F0FA7EC8C7}"/>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pic>
        <p:nvPicPr>
          <p:cNvPr id="6" name="Picture 5">
            <a:extLst>
              <a:ext uri="{FF2B5EF4-FFF2-40B4-BE49-F238E27FC236}">
                <a16:creationId xmlns:a16="http://schemas.microsoft.com/office/drawing/2014/main" id="{CF42A7A2-5F8F-A223-3EA2-25DC49CF3EF7}"/>
              </a:ext>
            </a:extLst>
          </p:cNvPr>
          <p:cNvPicPr>
            <a:picLocks noChangeAspect="1"/>
          </p:cNvPicPr>
          <p:nvPr/>
        </p:nvPicPr>
        <p:blipFill>
          <a:blip r:embed="rId3"/>
          <a:srcRect l="23462" t="27550" r="47307" b="19391"/>
          <a:stretch/>
        </p:blipFill>
        <p:spPr>
          <a:xfrm>
            <a:off x="3704492" y="1358890"/>
            <a:ext cx="4783016" cy="4538693"/>
          </a:xfrm>
          <a:prstGeom prst="rect">
            <a:avLst/>
          </a:prstGeom>
        </p:spPr>
      </p:pic>
    </p:spTree>
    <p:extLst>
      <p:ext uri="{BB962C8B-B14F-4D97-AF65-F5344CB8AC3E}">
        <p14:creationId xmlns:p14="http://schemas.microsoft.com/office/powerpoint/2010/main" val="9782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4F180-FA69-359B-3061-7F7D596B560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1203DE4-4B6D-B8B6-5261-5F35D345E0D6}"/>
              </a:ext>
            </a:extLst>
          </p:cNvPr>
          <p:cNvSpPr txBox="1"/>
          <p:nvPr/>
        </p:nvSpPr>
        <p:spPr>
          <a:xfrm>
            <a:off x="3390900" y="818634"/>
            <a:ext cx="6096000" cy="400110"/>
          </a:xfrm>
          <a:prstGeom prst="rect">
            <a:avLst/>
          </a:prstGeom>
          <a:noFill/>
        </p:spPr>
        <p:txBody>
          <a:bodyPr wrap="square">
            <a:spAutoFit/>
          </a:bodyPr>
          <a:lstStyle/>
          <a:p>
            <a:r>
              <a:rPr lang="en-IN" sz="2000" b="1" u="sng" dirty="0">
                <a:latin typeface="Cambria Math" panose="02040503050406030204" pitchFamily="18" charset="0"/>
                <a:ea typeface="Cambria Math" panose="02040503050406030204" pitchFamily="18" charset="0"/>
              </a:rPr>
              <a:t>UML DIAGRAM – </a:t>
            </a:r>
            <a:r>
              <a:rPr lang="en-IN" sz="2000" b="1" u="sng" dirty="0">
                <a:solidFill>
                  <a:srgbClr val="000000"/>
                </a:solidFill>
                <a:effectLst/>
                <a:latin typeface="Cambria Math" panose="02040503050406030204" pitchFamily="18" charset="0"/>
                <a:ea typeface="Cambria Math" panose="02040503050406030204" pitchFamily="18" charset="0"/>
              </a:rPr>
              <a:t>Sequence Diagram </a:t>
            </a:r>
            <a:endParaRPr lang="en-IN" sz="2000" b="1" u="sng"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3DCCFB34-145F-EB50-AD52-B25B97CEBBC4}"/>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pic>
        <p:nvPicPr>
          <p:cNvPr id="5" name="Picture 4">
            <a:extLst>
              <a:ext uri="{FF2B5EF4-FFF2-40B4-BE49-F238E27FC236}">
                <a16:creationId xmlns:a16="http://schemas.microsoft.com/office/drawing/2014/main" id="{7364E3BA-C8CB-98BF-0454-D4B9A40EA6F6}"/>
              </a:ext>
            </a:extLst>
          </p:cNvPr>
          <p:cNvPicPr>
            <a:picLocks noChangeAspect="1"/>
          </p:cNvPicPr>
          <p:nvPr/>
        </p:nvPicPr>
        <p:blipFill>
          <a:blip r:embed="rId3"/>
          <a:srcRect l="27812" t="29402" r="41731" b="24786"/>
          <a:stretch/>
        </p:blipFill>
        <p:spPr>
          <a:xfrm>
            <a:off x="3048000" y="1566517"/>
            <a:ext cx="6096000" cy="4206961"/>
          </a:xfrm>
          <a:prstGeom prst="rect">
            <a:avLst/>
          </a:prstGeom>
        </p:spPr>
      </p:pic>
    </p:spTree>
    <p:extLst>
      <p:ext uri="{BB962C8B-B14F-4D97-AF65-F5344CB8AC3E}">
        <p14:creationId xmlns:p14="http://schemas.microsoft.com/office/powerpoint/2010/main" val="2796500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9F858-7986-03C2-ECF6-B7F3731D128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13591F-7460-E537-9438-ABA21DAD8D6F}"/>
              </a:ext>
            </a:extLst>
          </p:cNvPr>
          <p:cNvSpPr txBox="1"/>
          <p:nvPr/>
        </p:nvSpPr>
        <p:spPr>
          <a:xfrm>
            <a:off x="3508130" y="371623"/>
            <a:ext cx="6096000" cy="400110"/>
          </a:xfrm>
          <a:prstGeom prst="rect">
            <a:avLst/>
          </a:prstGeom>
          <a:noFill/>
        </p:spPr>
        <p:txBody>
          <a:bodyPr wrap="square">
            <a:spAutoFit/>
          </a:bodyPr>
          <a:lstStyle/>
          <a:p>
            <a:r>
              <a:rPr lang="en-IN" sz="2000" b="1" u="sng" dirty="0">
                <a:latin typeface="Cambria Math" panose="02040503050406030204" pitchFamily="18" charset="0"/>
                <a:ea typeface="Cambria Math" panose="02040503050406030204" pitchFamily="18" charset="0"/>
              </a:rPr>
              <a:t>UML DIAGRAM – </a:t>
            </a:r>
            <a:r>
              <a:rPr lang="en-IN" sz="2000" b="1" u="sng" dirty="0">
                <a:solidFill>
                  <a:srgbClr val="000000"/>
                </a:solidFill>
                <a:latin typeface="Cambria Math" panose="02040503050406030204" pitchFamily="18" charset="0"/>
                <a:ea typeface="Cambria Math" panose="02040503050406030204" pitchFamily="18" charset="0"/>
              </a:rPr>
              <a:t>Data Flow </a:t>
            </a:r>
            <a:r>
              <a:rPr lang="en-IN" sz="2000" b="1" u="sng" dirty="0">
                <a:solidFill>
                  <a:srgbClr val="000000"/>
                </a:solidFill>
                <a:effectLst/>
                <a:latin typeface="Cambria Math" panose="02040503050406030204" pitchFamily="18" charset="0"/>
                <a:ea typeface="Cambria Math" panose="02040503050406030204" pitchFamily="18" charset="0"/>
              </a:rPr>
              <a:t> Diagram </a:t>
            </a:r>
            <a:endParaRPr lang="en-IN" sz="2000" b="1" u="sng"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EE1BC9F1-ED81-419F-CC05-3BDD86173DE2}"/>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pic>
        <p:nvPicPr>
          <p:cNvPr id="4098" name="Picture 2">
            <a:extLst>
              <a:ext uri="{FF2B5EF4-FFF2-40B4-BE49-F238E27FC236}">
                <a16:creationId xmlns:a16="http://schemas.microsoft.com/office/drawing/2014/main" id="{01ADE461-7429-EE2E-A92E-E49041BA3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854" y="1103775"/>
            <a:ext cx="10287000" cy="501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74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219D1-B89A-59AD-3AB5-E5C942817CA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22C5E8F-5CE3-DA9F-F2A8-37FDB17EEB9A}"/>
              </a:ext>
            </a:extLst>
          </p:cNvPr>
          <p:cNvSpPr/>
          <p:nvPr/>
        </p:nvSpPr>
        <p:spPr>
          <a:xfrm>
            <a:off x="0" y="0"/>
            <a:ext cx="12192000" cy="6858000"/>
          </a:xfrm>
          <a:prstGeom prst="rect">
            <a:avLst/>
          </a:prstGeom>
          <a:solidFill>
            <a:schemeClr val="accent1">
              <a:alpha val="0"/>
            </a:schemeClr>
          </a:solidFill>
          <a:ln w="139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4" name="Picture 10" descr="hand gesture recognition OpenCV python">
            <a:extLst>
              <a:ext uri="{FF2B5EF4-FFF2-40B4-BE49-F238E27FC236}">
                <a16:creationId xmlns:a16="http://schemas.microsoft.com/office/drawing/2014/main" id="{67E58635-402B-543A-80E4-A6C21CF04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1" y="457200"/>
            <a:ext cx="5679440" cy="5943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66A02B1-B166-BCC9-76DD-BC4D10336ECB}"/>
              </a:ext>
            </a:extLst>
          </p:cNvPr>
          <p:cNvSpPr>
            <a:spLocks noGrp="1"/>
          </p:cNvSpPr>
          <p:nvPr>
            <p:ph type="title"/>
          </p:nvPr>
        </p:nvSpPr>
        <p:spPr>
          <a:xfrm>
            <a:off x="6552118" y="457200"/>
            <a:ext cx="4888042" cy="2958690"/>
          </a:xfrm>
        </p:spPr>
        <p:txBody>
          <a:bodyPr>
            <a:normAutofit fontScale="90000"/>
          </a:bodyPr>
          <a:lstStyle/>
          <a:p>
            <a:pPr algn="l"/>
            <a:r>
              <a:rPr lang="en-US" dirty="0"/>
              <a:t>Hand Gesture Classification using Convolutional Neural Networks and OpenCV</a:t>
            </a:r>
            <a:endParaRPr lang="en-US" dirty="0">
              <a:solidFill>
                <a:schemeClr val="tx1"/>
              </a:solidFill>
            </a:endParaRPr>
          </a:p>
        </p:txBody>
      </p:sp>
      <p:sp>
        <p:nvSpPr>
          <p:cNvPr id="25" name="TextBox 24">
            <a:extLst>
              <a:ext uri="{FF2B5EF4-FFF2-40B4-BE49-F238E27FC236}">
                <a16:creationId xmlns:a16="http://schemas.microsoft.com/office/drawing/2014/main" id="{47521E4B-82F7-7A57-343D-F0FEDA064163}"/>
              </a:ext>
            </a:extLst>
          </p:cNvPr>
          <p:cNvSpPr txBox="1"/>
          <p:nvPr/>
        </p:nvSpPr>
        <p:spPr>
          <a:xfrm>
            <a:off x="6552118" y="4236720"/>
            <a:ext cx="4541520" cy="1938992"/>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Presented by:</a:t>
            </a:r>
          </a:p>
          <a:p>
            <a:r>
              <a:rPr lang="en-US" sz="2000" dirty="0">
                <a:latin typeface="Cambria Math" panose="02040503050406030204" pitchFamily="18" charset="0"/>
                <a:ea typeface="Cambria Math" panose="02040503050406030204" pitchFamily="18" charset="0"/>
              </a:rPr>
              <a:t>Shaik Arjumand Banu    - 21JU1A0520</a:t>
            </a:r>
          </a:p>
          <a:p>
            <a:r>
              <a:rPr lang="en-US" sz="2000" dirty="0">
                <a:latin typeface="Cambria Math" panose="02040503050406030204" pitchFamily="18" charset="0"/>
                <a:ea typeface="Cambria Math" panose="02040503050406030204" pitchFamily="18" charset="0"/>
              </a:rPr>
              <a:t>Venna Anjali                      - 21JU1A0511</a:t>
            </a:r>
          </a:p>
          <a:p>
            <a:r>
              <a:rPr lang="en-US" sz="2000" dirty="0">
                <a:latin typeface="Cambria Math" panose="02040503050406030204" pitchFamily="18" charset="0"/>
                <a:ea typeface="Cambria Math" panose="02040503050406030204" pitchFamily="18" charset="0"/>
              </a:rPr>
              <a:t>Pallapu Anjali Devi          - 21JU1A0514</a:t>
            </a:r>
          </a:p>
          <a:p>
            <a:r>
              <a:rPr lang="en-US" sz="2000" dirty="0">
                <a:latin typeface="Cambria Math" panose="02040503050406030204" pitchFamily="18" charset="0"/>
                <a:ea typeface="Cambria Math" panose="02040503050406030204" pitchFamily="18" charset="0"/>
              </a:rPr>
              <a:t>Singareddy Anjali             - 21JU1A0512</a:t>
            </a:r>
          </a:p>
          <a:p>
            <a:r>
              <a:rPr lang="en-US" sz="2000" dirty="0">
                <a:latin typeface="Cambria Math" panose="02040503050406030204" pitchFamily="18" charset="0"/>
                <a:ea typeface="Cambria Math" panose="02040503050406030204" pitchFamily="18" charset="0"/>
              </a:rPr>
              <a:t>Byragani  Chandana        - 21JU1A0530  </a:t>
            </a:r>
            <a:endParaRPr lang="en-IN" sz="2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657940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15368-2769-57FE-DC74-8406282943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EECE3E-3758-B3F5-0CE6-D18B1F70D3D6}"/>
              </a:ext>
            </a:extLst>
          </p:cNvPr>
          <p:cNvSpPr txBox="1"/>
          <p:nvPr/>
        </p:nvSpPr>
        <p:spPr>
          <a:xfrm>
            <a:off x="4610100" y="831334"/>
            <a:ext cx="6096000" cy="430887"/>
          </a:xfrm>
          <a:prstGeom prst="rect">
            <a:avLst/>
          </a:prstGeom>
          <a:noFill/>
        </p:spPr>
        <p:txBody>
          <a:bodyPr wrap="square">
            <a:spAutoFit/>
          </a:bodyPr>
          <a:lstStyle/>
          <a:p>
            <a:r>
              <a:rPr lang="en-IN" sz="2200" b="1" u="sng" dirty="0">
                <a:latin typeface="Cambria Math" panose="02040503050406030204" pitchFamily="18" charset="0"/>
                <a:ea typeface="Cambria Math" panose="02040503050406030204" pitchFamily="18" charset="0"/>
              </a:rPr>
              <a:t>Software Environment Setup</a:t>
            </a:r>
          </a:p>
        </p:txBody>
      </p:sp>
      <p:sp>
        <p:nvSpPr>
          <p:cNvPr id="7" name="TextBox 6">
            <a:extLst>
              <a:ext uri="{FF2B5EF4-FFF2-40B4-BE49-F238E27FC236}">
                <a16:creationId xmlns:a16="http://schemas.microsoft.com/office/drawing/2014/main" id="{D054D361-C454-2328-ECBA-257A044B530C}"/>
              </a:ext>
            </a:extLst>
          </p:cNvPr>
          <p:cNvSpPr txBox="1"/>
          <p:nvPr/>
        </p:nvSpPr>
        <p:spPr>
          <a:xfrm>
            <a:off x="800100" y="1534956"/>
            <a:ext cx="10325100" cy="3372590"/>
          </a:xfrm>
          <a:prstGeom prst="rect">
            <a:avLst/>
          </a:prstGeom>
          <a:noFill/>
        </p:spPr>
        <p:txBody>
          <a:bodyPr wrap="square" rtlCol="0">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Arial" panose="020B0604020202020204" pitchFamily="34" charset="0"/>
              </a:rPr>
              <a:t>Language         :</a:t>
            </a:r>
            <a:r>
              <a:rPr kumimoji="0" lang="en-US" altLang="en-US" b="0" i="0" u="none" strike="noStrike" cap="none" normalizeH="0" baseline="0" dirty="0">
                <a:ln>
                  <a:noFill/>
                </a:ln>
                <a:solidFill>
                  <a:schemeClr val="tx1"/>
                </a:solidFill>
                <a:effectLst/>
                <a:latin typeface="Arial" panose="020B0604020202020204" pitchFamily="34" charset="0"/>
              </a:rPr>
              <a:t>  Python 3.7</a:t>
            </a:r>
            <a:r>
              <a:rPr lang="en-US" altLang="en-US" dirty="0">
                <a:latin typeface="Arial" panose="020B0604020202020204" pitchFamily="34" charset="0"/>
              </a:rPr>
              <a:t> or more</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Arial" panose="020B0604020202020204" pitchFamily="34" charset="0"/>
              </a:rPr>
              <a:t>Libraries           :</a:t>
            </a:r>
            <a:r>
              <a:rPr lang="en-US" altLang="en-US" dirty="0">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OpenCV</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a:ln>
                  <a:noFill/>
                </a:ln>
                <a:solidFill>
                  <a:schemeClr val="tx1"/>
                </a:solidFill>
                <a:effectLst/>
                <a:latin typeface="Arial" panose="020B0604020202020204" pitchFamily="34" charset="0"/>
              </a:rPr>
              <a:t>for video frame handling and image processing</a:t>
            </a:r>
            <a:endParaRPr lang="en-US" altLang="en-US" dirty="0">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lang="en-US" altLang="en-US" dirty="0">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NumPy </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a:ln>
                  <a:noFill/>
                </a:ln>
                <a:solidFill>
                  <a:schemeClr val="tx1"/>
                </a:solidFill>
                <a:effectLst/>
                <a:latin typeface="Arial" panose="020B0604020202020204" pitchFamily="34" charset="0"/>
              </a:rPr>
              <a:t>for matrix and array operations</a:t>
            </a:r>
          </a:p>
          <a:p>
            <a:pPr marR="0" lvl="0" algn="l" defTabSz="914400" rtl="0" eaLnBrk="0" fontAlgn="base" latinLnBrk="0" hangingPunct="0">
              <a:lnSpc>
                <a:spcPct val="150000"/>
              </a:lnSpc>
              <a:spcBef>
                <a:spcPct val="0"/>
              </a:spcBef>
              <a:spcAft>
                <a:spcPct val="0"/>
              </a:spcAft>
              <a:buClrTx/>
              <a:buSzTx/>
              <a:tabLst/>
            </a:pPr>
            <a:r>
              <a:rPr lang="en-US" altLang="en-US" dirty="0">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TensorFlow/Keras   :  </a:t>
            </a:r>
            <a:r>
              <a:rPr kumimoji="0" lang="en-US" altLang="en-US" b="0" i="0" u="none" strike="noStrike" cap="none" normalizeH="0" baseline="0" dirty="0">
                <a:ln>
                  <a:noFill/>
                </a:ln>
                <a:solidFill>
                  <a:schemeClr val="tx1"/>
                </a:solidFill>
                <a:effectLst/>
                <a:latin typeface="Arial" panose="020B0604020202020204" pitchFamily="34" charset="0"/>
              </a:rPr>
              <a:t>to build and train the CNN model</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Arial" panose="020B0604020202020204" pitchFamily="34" charset="0"/>
              </a:rPr>
              <a:t>IDE Options     :</a:t>
            </a:r>
            <a:r>
              <a:rPr kumimoji="0" lang="en-US" altLang="en-US" b="0" i="0" u="none" strike="noStrike" cap="none" normalizeH="0" baseline="0" dirty="0">
                <a:ln>
                  <a:noFill/>
                </a:ln>
                <a:solidFill>
                  <a:schemeClr val="tx1"/>
                </a:solidFill>
                <a:effectLst/>
                <a:latin typeface="Arial" panose="020B0604020202020204" pitchFamily="34" charset="0"/>
              </a:rPr>
              <a:t>  Jupyter Notebook, VS Code, PyCharm</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Arial" panose="020B0604020202020204" pitchFamily="34" charset="0"/>
              </a:rPr>
              <a:t>Model Saving </a:t>
            </a:r>
            <a:r>
              <a:rPr lang="en-US" altLang="en-US" b="1" dirty="0">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Trained model saved in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.h5 or .pb format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Arial" panose="020B0604020202020204" pitchFamily="34" charset="0"/>
              </a:rPr>
              <a:t>Execution        :</a:t>
            </a:r>
            <a:r>
              <a:rPr kumimoji="0" lang="en-US" altLang="en-US" b="0" i="0" u="none" strike="noStrike" cap="none" normalizeH="0" baseline="0" dirty="0">
                <a:ln>
                  <a:noFill/>
                </a:ln>
                <a:solidFill>
                  <a:schemeClr val="tx1"/>
                </a:solidFill>
                <a:effectLst/>
                <a:latin typeface="Arial" panose="020B0604020202020204" pitchFamily="34" charset="0"/>
              </a:rPr>
              <a:t>   Real-time prediction using live webcam feed</a:t>
            </a:r>
          </a:p>
          <a:p>
            <a:pPr marL="285750" indent="-285750">
              <a:lnSpc>
                <a:spcPct val="150000"/>
              </a:lnSpc>
              <a:buFont typeface="Wingdings" panose="05000000000000000000" pitchFamily="2" charset="2"/>
              <a:buChar char="q"/>
            </a:pPr>
            <a:endParaRPr lang="en-IN" dirty="0"/>
          </a:p>
        </p:txBody>
      </p:sp>
      <p:sp>
        <p:nvSpPr>
          <p:cNvPr id="2" name="Footer Placeholder 1">
            <a:extLst>
              <a:ext uri="{FF2B5EF4-FFF2-40B4-BE49-F238E27FC236}">
                <a16:creationId xmlns:a16="http://schemas.microsoft.com/office/drawing/2014/main" id="{5BBEA42A-4EAC-014C-D736-A04D96D555F9}"/>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2710350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755BB-E11D-CD48-0610-2669765A94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053876-8236-F2E9-617E-730A9837E4F2}"/>
              </a:ext>
            </a:extLst>
          </p:cNvPr>
          <p:cNvSpPr>
            <a:spLocks noGrp="1"/>
          </p:cNvSpPr>
          <p:nvPr>
            <p:ph type="title"/>
          </p:nvPr>
        </p:nvSpPr>
        <p:spPr>
          <a:xfrm>
            <a:off x="762000" y="1054099"/>
            <a:ext cx="6128894" cy="428886"/>
          </a:xfrm>
        </p:spPr>
        <p:txBody>
          <a:bodyPr>
            <a:normAutofit/>
          </a:bodyPr>
          <a:lstStyle/>
          <a:p>
            <a:r>
              <a:rPr lang="en-IN" sz="2000" b="1" u="sng" dirty="0">
                <a:solidFill>
                  <a:schemeClr val="tx1"/>
                </a:solidFill>
                <a:latin typeface="Cambria Math" panose="02040503050406030204" pitchFamily="18" charset="0"/>
                <a:ea typeface="Cambria Math" panose="02040503050406030204" pitchFamily="18" charset="0"/>
              </a:rPr>
              <a:t>Technologies Used:</a:t>
            </a:r>
          </a:p>
        </p:txBody>
      </p:sp>
      <p:sp>
        <p:nvSpPr>
          <p:cNvPr id="6" name="Rectangle 1">
            <a:extLst>
              <a:ext uri="{FF2B5EF4-FFF2-40B4-BE49-F238E27FC236}">
                <a16:creationId xmlns:a16="http://schemas.microsoft.com/office/drawing/2014/main" id="{235D2156-E338-C955-C79D-900CB1E3D1A5}"/>
              </a:ext>
            </a:extLst>
          </p:cNvPr>
          <p:cNvSpPr>
            <a:spLocks noChangeArrowheads="1"/>
          </p:cNvSpPr>
          <p:nvPr/>
        </p:nvSpPr>
        <p:spPr bwMode="auto">
          <a:xfrm>
            <a:off x="762000" y="1482985"/>
            <a:ext cx="10539046" cy="4847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None/>
            </a:pPr>
            <a:r>
              <a:rPr lang="en-US" sz="1600" b="1" dirty="0">
                <a:latin typeface="Cambria Math" panose="02040503050406030204" pitchFamily="18" charset="0"/>
                <a:ea typeface="Cambria Math" panose="02040503050406030204" pitchFamily="18" charset="0"/>
              </a:rPr>
              <a:t>Deep Learning (Convolutional Neural Networks - CNNs)</a:t>
            </a:r>
            <a:endParaRPr lang="en-US" sz="1600" dirty="0">
              <a:latin typeface="Cambria Math" panose="02040503050406030204" pitchFamily="18" charset="0"/>
              <a:ea typeface="Cambria Math" panose="02040503050406030204" pitchFamily="18" charset="0"/>
            </a:endParaRPr>
          </a:p>
          <a:p>
            <a:pPr marL="817563" indent="-285750">
              <a:lnSpc>
                <a:spcPct val="150000"/>
              </a:lnSpc>
              <a:buFont typeface="Wingdings" panose="05000000000000000000" pitchFamily="2" charset="2"/>
              <a:buChar char="§"/>
            </a:pPr>
            <a:r>
              <a:rPr lang="en-US" sz="1600" dirty="0">
                <a:latin typeface="Cambria Math" panose="02040503050406030204" pitchFamily="18" charset="0"/>
                <a:ea typeface="Cambria Math" panose="02040503050406030204" pitchFamily="18" charset="0"/>
              </a:rPr>
              <a:t>Learns to recognize gestures from training data</a:t>
            </a:r>
          </a:p>
          <a:p>
            <a:pPr marL="817563" indent="-285750">
              <a:lnSpc>
                <a:spcPct val="150000"/>
              </a:lnSpc>
              <a:buFont typeface="Wingdings" panose="05000000000000000000" pitchFamily="2" charset="2"/>
              <a:buChar char="§"/>
            </a:pPr>
            <a:r>
              <a:rPr lang="en-US" sz="1600" dirty="0">
                <a:latin typeface="Cambria Math" panose="02040503050406030204" pitchFamily="18" charset="0"/>
                <a:ea typeface="Cambria Math" panose="02040503050406030204" pitchFamily="18" charset="0"/>
              </a:rPr>
              <a:t>Highly accurate for image-based pattern recognition</a:t>
            </a:r>
          </a:p>
          <a:p>
            <a:pPr>
              <a:lnSpc>
                <a:spcPct val="150000"/>
              </a:lnSpc>
              <a:buNone/>
            </a:pPr>
            <a:r>
              <a:rPr lang="en-US" sz="1600" b="1" dirty="0">
                <a:latin typeface="Cambria Math" panose="02040503050406030204" pitchFamily="18" charset="0"/>
                <a:ea typeface="Cambria Math" panose="02040503050406030204" pitchFamily="18" charset="0"/>
              </a:rPr>
              <a:t>OpenCV (Open-Source Computer Vision Library)</a:t>
            </a:r>
            <a:endParaRPr lang="en-US" sz="1600" dirty="0">
              <a:latin typeface="Cambria Math" panose="02040503050406030204" pitchFamily="18" charset="0"/>
              <a:ea typeface="Cambria Math" panose="02040503050406030204" pitchFamily="18" charset="0"/>
            </a:endParaRPr>
          </a:p>
          <a:p>
            <a:pPr marL="809625" indent="-277813">
              <a:lnSpc>
                <a:spcPct val="150000"/>
              </a:lnSpc>
              <a:buFont typeface="Wingdings" panose="05000000000000000000" pitchFamily="2" charset="2"/>
              <a:buChar char="§"/>
            </a:pPr>
            <a:r>
              <a:rPr lang="en-US" sz="1600" dirty="0">
                <a:latin typeface="Cambria Math" panose="02040503050406030204" pitchFamily="18" charset="0"/>
                <a:ea typeface="Cambria Math" panose="02040503050406030204" pitchFamily="18" charset="0"/>
              </a:rPr>
              <a:t>Handles image and video input from the camera</a:t>
            </a:r>
          </a:p>
          <a:p>
            <a:pPr marL="809625" indent="-277813">
              <a:lnSpc>
                <a:spcPct val="150000"/>
              </a:lnSpc>
              <a:buFont typeface="Wingdings" panose="05000000000000000000" pitchFamily="2" charset="2"/>
              <a:buChar char="§"/>
            </a:pPr>
            <a:r>
              <a:rPr lang="en-US" sz="1600" dirty="0">
                <a:latin typeface="Cambria Math" panose="02040503050406030204" pitchFamily="18" charset="0"/>
                <a:ea typeface="Cambria Math" panose="02040503050406030204" pitchFamily="18" charset="0"/>
              </a:rPr>
              <a:t>Performs real-time processing like resizing, color filtering, and background removal</a:t>
            </a:r>
          </a:p>
          <a:p>
            <a:pPr>
              <a:lnSpc>
                <a:spcPct val="150000"/>
              </a:lnSpc>
              <a:buNone/>
            </a:pPr>
            <a:r>
              <a:rPr lang="en-US" sz="1600" b="1" dirty="0">
                <a:latin typeface="Cambria Math" panose="02040503050406030204" pitchFamily="18" charset="0"/>
                <a:ea typeface="Cambria Math" panose="02040503050406030204" pitchFamily="18" charset="0"/>
              </a:rPr>
              <a:t>Python Programming Language</a:t>
            </a:r>
            <a:endParaRPr lang="en-US" sz="1600" dirty="0">
              <a:latin typeface="Cambria Math" panose="02040503050406030204" pitchFamily="18" charset="0"/>
              <a:ea typeface="Cambria Math" panose="02040503050406030204" pitchFamily="18" charset="0"/>
            </a:endParaRPr>
          </a:p>
          <a:p>
            <a:pPr marL="809625" indent="-277813">
              <a:lnSpc>
                <a:spcPct val="150000"/>
              </a:lnSpc>
              <a:buFont typeface="Wingdings" panose="05000000000000000000" pitchFamily="2" charset="2"/>
              <a:buChar char="§"/>
            </a:pPr>
            <a:r>
              <a:rPr lang="en-US" sz="1600" dirty="0">
                <a:latin typeface="Cambria Math" panose="02040503050406030204" pitchFamily="18" charset="0"/>
                <a:ea typeface="Cambria Math" panose="02040503050406030204" pitchFamily="18" charset="0"/>
              </a:rPr>
              <a:t>Used for writing the code that connects OpenCV with CNN models</a:t>
            </a:r>
          </a:p>
          <a:p>
            <a:pPr marL="809625" indent="-277813">
              <a:lnSpc>
                <a:spcPct val="150000"/>
              </a:lnSpc>
              <a:buFont typeface="Wingdings" panose="05000000000000000000" pitchFamily="2" charset="2"/>
              <a:buChar char="§"/>
            </a:pPr>
            <a:r>
              <a:rPr lang="en-US" sz="1600" dirty="0">
                <a:latin typeface="Cambria Math" panose="02040503050406030204" pitchFamily="18" charset="0"/>
                <a:ea typeface="Cambria Math" panose="02040503050406030204" pitchFamily="18" charset="0"/>
              </a:rPr>
              <a:t>Easy syntax and strong support for machine learning libraries</a:t>
            </a:r>
          </a:p>
          <a:p>
            <a:pPr>
              <a:lnSpc>
                <a:spcPct val="150000"/>
              </a:lnSpc>
              <a:buNone/>
            </a:pPr>
            <a:r>
              <a:rPr lang="en-US" sz="1600" b="1" dirty="0">
                <a:latin typeface="Cambria Math" panose="02040503050406030204" pitchFamily="18" charset="0"/>
                <a:ea typeface="Cambria Math" panose="02040503050406030204" pitchFamily="18" charset="0"/>
              </a:rPr>
              <a:t>Django Framework (Optional for Web Integration)</a:t>
            </a:r>
            <a:endParaRPr lang="en-US" sz="1600" dirty="0">
              <a:latin typeface="Cambria Math" panose="02040503050406030204" pitchFamily="18" charset="0"/>
              <a:ea typeface="Cambria Math" panose="02040503050406030204" pitchFamily="18" charset="0"/>
            </a:endParaRPr>
          </a:p>
          <a:p>
            <a:pPr marL="817562" indent="-285750">
              <a:lnSpc>
                <a:spcPct val="150000"/>
              </a:lnSpc>
              <a:buFont typeface="Wingdings" panose="05000000000000000000" pitchFamily="2" charset="2"/>
              <a:buChar char="§"/>
            </a:pPr>
            <a:r>
              <a:rPr lang="en-US" sz="1600" dirty="0">
                <a:latin typeface="Cambria Math" panose="02040503050406030204" pitchFamily="18" charset="0"/>
                <a:ea typeface="Cambria Math" panose="02040503050406030204" pitchFamily="18" charset="0"/>
              </a:rPr>
              <a:t>Used for backend if gesture control needs to trigger web-based actions</a:t>
            </a:r>
          </a:p>
          <a:p>
            <a:pPr marL="817562" indent="-285750">
              <a:lnSpc>
                <a:spcPct val="150000"/>
              </a:lnSpc>
              <a:buFont typeface="Wingdings" panose="05000000000000000000" pitchFamily="2" charset="2"/>
              <a:buChar char="§"/>
            </a:pPr>
            <a:r>
              <a:rPr lang="en-US" sz="1600" dirty="0">
                <a:latin typeface="Cambria Math" panose="02040503050406030204" pitchFamily="18" charset="0"/>
                <a:ea typeface="Cambria Math" panose="02040503050406030204" pitchFamily="18" charset="0"/>
              </a:rPr>
              <a:t>Handles user management, databases, and web interfaces</a:t>
            </a:r>
          </a:p>
          <a:p>
            <a:pPr marL="0" marR="0" lvl="0" indent="0" algn="l" defTabSz="914400" rtl="0" eaLnBrk="0" fontAlgn="base" latinLnBrk="0" hangingPunct="0">
              <a:lnSpc>
                <a:spcPct val="15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920CC634-FDDC-4138-41BE-D749B7718E74}"/>
              </a:ext>
            </a:extLst>
          </p:cNvPr>
          <p:cNvSpPr txBox="1"/>
          <p:nvPr/>
        </p:nvSpPr>
        <p:spPr>
          <a:xfrm>
            <a:off x="2425700" y="338008"/>
            <a:ext cx="7708900" cy="430887"/>
          </a:xfrm>
          <a:prstGeom prst="rect">
            <a:avLst/>
          </a:prstGeom>
          <a:noFill/>
        </p:spPr>
        <p:txBody>
          <a:bodyPr wrap="square" rtlCol="0">
            <a:spAutoFit/>
          </a:bodyPr>
          <a:lstStyle/>
          <a:p>
            <a:pPr algn="ctr"/>
            <a:r>
              <a:rPr lang="en-IN" sz="2200" b="1" u="sng" dirty="0">
                <a:latin typeface="Cambria Math" panose="02040503050406030204" pitchFamily="18" charset="0"/>
                <a:ea typeface="Cambria Math" panose="02040503050406030204" pitchFamily="18" charset="0"/>
              </a:rPr>
              <a:t>SOFTWARE ENVIRONMENT</a:t>
            </a:r>
          </a:p>
        </p:txBody>
      </p:sp>
      <p:sp>
        <p:nvSpPr>
          <p:cNvPr id="4" name="Footer Placeholder 3">
            <a:extLst>
              <a:ext uri="{FF2B5EF4-FFF2-40B4-BE49-F238E27FC236}">
                <a16:creationId xmlns:a16="http://schemas.microsoft.com/office/drawing/2014/main" id="{D9CFCB24-E601-667F-A9D7-0ED2D0074DA5}"/>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716048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20ACE-38D8-E651-8EBD-7093B8B9B3B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E7AE970-7FF4-AE11-9D41-A566BD2FFE64}"/>
              </a:ext>
            </a:extLst>
          </p:cNvPr>
          <p:cNvSpPr txBox="1"/>
          <p:nvPr/>
        </p:nvSpPr>
        <p:spPr>
          <a:xfrm>
            <a:off x="647700" y="678934"/>
            <a:ext cx="10604500" cy="400110"/>
          </a:xfrm>
          <a:prstGeom prst="rect">
            <a:avLst/>
          </a:prstGeom>
          <a:noFill/>
        </p:spPr>
        <p:txBody>
          <a:bodyPr wrap="square">
            <a:spAutoFit/>
          </a:bodyPr>
          <a:lstStyle/>
          <a:p>
            <a:r>
              <a:rPr lang="en-IN" sz="2000" b="1" u="sng" dirty="0">
                <a:latin typeface="Cambria Math" panose="02040503050406030204" pitchFamily="18" charset="0"/>
                <a:ea typeface="Cambria Math" panose="02040503050406030204" pitchFamily="18" charset="0"/>
              </a:rPr>
              <a:t>System Setup and Configuration:</a:t>
            </a:r>
          </a:p>
        </p:txBody>
      </p:sp>
      <p:sp>
        <p:nvSpPr>
          <p:cNvPr id="7" name="TextBox 6">
            <a:extLst>
              <a:ext uri="{FF2B5EF4-FFF2-40B4-BE49-F238E27FC236}">
                <a16:creationId xmlns:a16="http://schemas.microsoft.com/office/drawing/2014/main" id="{B3FF3DA5-D460-70A9-CC54-F00830455B4F}"/>
              </a:ext>
            </a:extLst>
          </p:cNvPr>
          <p:cNvSpPr txBox="1"/>
          <p:nvPr/>
        </p:nvSpPr>
        <p:spPr>
          <a:xfrm>
            <a:off x="647700" y="1219200"/>
            <a:ext cx="10604500" cy="494032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Step 1: Install Python</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622300" marR="0" lvl="0" indent="-225425"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Version 3.7 or above recommended</a:t>
            </a:r>
          </a:p>
          <a:p>
            <a:pPr marL="622300" marR="0" lvl="0" indent="-225425"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Download from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hlinkClick r:id="rId3"/>
              </a:rPr>
              <a:t>python.org</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Step 2: Install Required Libraries</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622300" marR="0" lvl="0" indent="-174625"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Using pip:</a:t>
            </a:r>
          </a:p>
          <a:p>
            <a:pPr marL="622300" marR="0" lvl="0" indent="-174625"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pip install opencv-python tensorflow keras numpy </a:t>
            </a:r>
          </a:p>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Step 3: Configure IDE</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622300" marR="0" lvl="0" indent="-261938"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Use Jupyter Notebook / VS Code / PyCharm</a:t>
            </a:r>
          </a:p>
          <a:p>
            <a:pPr marL="622300" marR="0" lvl="0" indent="-261938"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Set project interpreter and virtual environment</a:t>
            </a:r>
          </a:p>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Step 4: Connect Webcam</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400050" marR="0" lvl="0" indent="-39688"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OpenCV should automatically access webcam through:</a:t>
            </a:r>
          </a:p>
          <a:p>
            <a:pPr marL="400050" marR="0" lvl="0" indent="-39688" algn="l" defTabSz="914400" rtl="0" eaLnBrk="0" fontAlgn="base" latinLnBrk="0" hangingPunct="0">
              <a:lnSpc>
                <a:spcPct val="150000"/>
              </a:lnSpc>
              <a:spcBef>
                <a:spcPct val="0"/>
              </a:spcBef>
              <a:spcAft>
                <a:spcPct val="0"/>
              </a:spcAft>
              <a:buClrTx/>
              <a:buSzTx/>
              <a:tabLst/>
            </a:pPr>
            <a:r>
              <a:rPr lang="en-US" altLang="en-US" sz="1600" dirty="0">
                <a:latin typeface="Cambria Math" panose="02040503050406030204" pitchFamily="18" charset="0"/>
                <a:ea typeface="Cambria Math" panose="02040503050406030204" pitchFamily="18" charset="0"/>
              </a:rPr>
              <a:t>           </a:t>
            </a:r>
            <a:r>
              <a:rPr kumimoji="0" lang="en-US" altLang="en-US"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cap = cv2.VideoCapture(0)</a:t>
            </a:r>
          </a:p>
        </p:txBody>
      </p:sp>
      <p:sp>
        <p:nvSpPr>
          <p:cNvPr id="2" name="Footer Placeholder 1">
            <a:extLst>
              <a:ext uri="{FF2B5EF4-FFF2-40B4-BE49-F238E27FC236}">
                <a16:creationId xmlns:a16="http://schemas.microsoft.com/office/drawing/2014/main" id="{942FFA27-BB7F-94A7-06FE-B5ADF829AF54}"/>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596076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D6D61-3A0B-CDBF-2BD3-C073618EC7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52AD15-187A-40A8-3A56-4CB88D61B59D}"/>
              </a:ext>
            </a:extLst>
          </p:cNvPr>
          <p:cNvSpPr txBox="1"/>
          <p:nvPr/>
        </p:nvSpPr>
        <p:spPr>
          <a:xfrm>
            <a:off x="1308100" y="571500"/>
            <a:ext cx="9652000" cy="430887"/>
          </a:xfrm>
          <a:prstGeom prst="rect">
            <a:avLst/>
          </a:prstGeom>
          <a:noFill/>
        </p:spPr>
        <p:txBody>
          <a:bodyPr wrap="square" rtlCol="0">
            <a:spAutoFit/>
          </a:bodyPr>
          <a:lstStyle/>
          <a:p>
            <a:pPr algn="ctr"/>
            <a:r>
              <a:rPr lang="en-IN" sz="2200" b="1" u="sng" dirty="0">
                <a:latin typeface="Cambria Math" panose="02040503050406030204" pitchFamily="18" charset="0"/>
                <a:ea typeface="Cambria Math" panose="02040503050406030204" pitchFamily="18" charset="0"/>
              </a:rPr>
              <a:t>IMPLEMENTATION MODULES</a:t>
            </a:r>
          </a:p>
        </p:txBody>
      </p:sp>
      <p:sp>
        <p:nvSpPr>
          <p:cNvPr id="4" name="TextBox 3">
            <a:extLst>
              <a:ext uri="{FF2B5EF4-FFF2-40B4-BE49-F238E27FC236}">
                <a16:creationId xmlns:a16="http://schemas.microsoft.com/office/drawing/2014/main" id="{3AFF2834-2E20-3CC9-231A-C7B0FD4727AE}"/>
              </a:ext>
            </a:extLst>
          </p:cNvPr>
          <p:cNvSpPr txBox="1"/>
          <p:nvPr/>
        </p:nvSpPr>
        <p:spPr>
          <a:xfrm>
            <a:off x="876300" y="1214874"/>
            <a:ext cx="10083800" cy="6688947"/>
          </a:xfrm>
          <a:prstGeom prst="rect">
            <a:avLst/>
          </a:prstGeom>
          <a:noFill/>
        </p:spPr>
        <p:txBody>
          <a:bodyPr wrap="square">
            <a:spAutoFit/>
          </a:bodyPr>
          <a:lstStyle/>
          <a:p>
            <a:pPr algn="just">
              <a:lnSpc>
                <a:spcPct val="150000"/>
              </a:lnSpc>
            </a:pPr>
            <a:r>
              <a:rPr lang="en-IN" sz="2000" b="1" dirty="0">
                <a:latin typeface="Cambria Math" panose="02040503050406030204" pitchFamily="18" charset="0"/>
                <a:ea typeface="Cambria Math" panose="02040503050406030204" pitchFamily="18" charset="0"/>
              </a:rPr>
              <a:t>Module 1 – Image Capture(Input Layer)</a:t>
            </a:r>
          </a:p>
          <a:p>
            <a:pPr algn="just">
              <a:lnSpc>
                <a:spcPct val="150000"/>
              </a:lnSpc>
            </a:pPr>
            <a:endParaRPr lang="en-IN" dirty="0">
              <a:latin typeface="Cambria Math" panose="02040503050406030204" pitchFamily="18" charset="0"/>
              <a:ea typeface="Cambria Math" panose="02040503050406030204"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1. Webcam Initialization</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809625" marR="0" lvl="0" indent="-358775"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Uses OpenCV’s </a:t>
            </a:r>
            <a:r>
              <a:rPr kumimoji="0" lang="en-US" altLang="en-US" sz="12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cv2.VideoCapture(0)</a:t>
            </a:r>
            <a:r>
              <a:rPr kumimoji="0" lang="en-US" altLang="en-US" sz="105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to access webcam.</a:t>
            </a:r>
          </a:p>
          <a:p>
            <a:pPr marL="809625" marR="0" lvl="0" indent="-358775"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Captures frames continuously in real-time.</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2. Real-Time Input Handling</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809625" marR="0" lvl="0" indent="-358775"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Captures frames per second (FPS).</a:t>
            </a:r>
          </a:p>
          <a:p>
            <a:pPr marL="809625" marR="0" lvl="0" indent="-358775"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Ensures a smooth, live feed for gesture recognition.</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3. Frame Management</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809625" marR="0" lvl="0" indent="-358775"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Can control resolution and orientation.</a:t>
            </a:r>
          </a:p>
          <a:p>
            <a:pPr marL="809625" marR="0" lvl="0" indent="-358775"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Buffers and stores the latest frame for processing.</a:t>
            </a: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9CDA129F-E936-0DCA-3056-443AB606E703}"/>
              </a:ext>
            </a:extLst>
          </p:cNvPr>
          <p:cNvPicPr>
            <a:picLocks noChangeAspect="1"/>
          </p:cNvPicPr>
          <p:nvPr/>
        </p:nvPicPr>
        <p:blipFill>
          <a:blip r:embed="rId3"/>
          <a:stretch>
            <a:fillRect/>
          </a:stretch>
        </p:blipFill>
        <p:spPr>
          <a:xfrm>
            <a:off x="6829064" y="1828798"/>
            <a:ext cx="4790926" cy="3420787"/>
          </a:xfrm>
          <a:prstGeom prst="rect">
            <a:avLst/>
          </a:prstGeom>
        </p:spPr>
      </p:pic>
      <p:sp>
        <p:nvSpPr>
          <p:cNvPr id="5" name="Footer Placeholder 4">
            <a:extLst>
              <a:ext uri="{FF2B5EF4-FFF2-40B4-BE49-F238E27FC236}">
                <a16:creationId xmlns:a16="http://schemas.microsoft.com/office/drawing/2014/main" id="{93E94F4D-923A-177E-7288-411131551760}"/>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2900469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926CF-DA08-F12F-5513-9F70E9693A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B70A6E-E405-F916-ABEA-C12425FEE158}"/>
              </a:ext>
            </a:extLst>
          </p:cNvPr>
          <p:cNvSpPr txBox="1"/>
          <p:nvPr/>
        </p:nvSpPr>
        <p:spPr>
          <a:xfrm>
            <a:off x="1308100" y="571500"/>
            <a:ext cx="9652000" cy="430887"/>
          </a:xfrm>
          <a:prstGeom prst="rect">
            <a:avLst/>
          </a:prstGeom>
          <a:noFill/>
        </p:spPr>
        <p:txBody>
          <a:bodyPr wrap="square" rtlCol="0">
            <a:spAutoFit/>
          </a:bodyPr>
          <a:lstStyle/>
          <a:p>
            <a:pPr algn="ctr"/>
            <a:r>
              <a:rPr lang="en-IN" sz="2200" b="1" u="sng" dirty="0">
                <a:latin typeface="Cambria Math" panose="02040503050406030204" pitchFamily="18" charset="0"/>
                <a:ea typeface="Cambria Math" panose="02040503050406030204" pitchFamily="18" charset="0"/>
              </a:rPr>
              <a:t>IMPLEMENTATION MODULES</a:t>
            </a:r>
          </a:p>
        </p:txBody>
      </p:sp>
      <p:sp>
        <p:nvSpPr>
          <p:cNvPr id="4" name="TextBox 3">
            <a:extLst>
              <a:ext uri="{FF2B5EF4-FFF2-40B4-BE49-F238E27FC236}">
                <a16:creationId xmlns:a16="http://schemas.microsoft.com/office/drawing/2014/main" id="{CE90662F-82AA-37B9-549D-746D210C8415}"/>
              </a:ext>
            </a:extLst>
          </p:cNvPr>
          <p:cNvSpPr txBox="1"/>
          <p:nvPr/>
        </p:nvSpPr>
        <p:spPr>
          <a:xfrm>
            <a:off x="876300" y="996850"/>
            <a:ext cx="10083800" cy="5852243"/>
          </a:xfrm>
          <a:prstGeom prst="rect">
            <a:avLst/>
          </a:prstGeom>
          <a:noFill/>
        </p:spPr>
        <p:txBody>
          <a:bodyPr wrap="square">
            <a:spAutoFit/>
          </a:bodyPr>
          <a:lstStyle/>
          <a:p>
            <a:pPr algn="just">
              <a:lnSpc>
                <a:spcPct val="150000"/>
              </a:lnSpc>
            </a:pPr>
            <a:r>
              <a:rPr lang="en-US" sz="2000" b="1" dirty="0">
                <a:latin typeface="Cambria Math" panose="02040503050406030204" pitchFamily="18" charset="0"/>
                <a:ea typeface="Cambria Math" panose="02040503050406030204" pitchFamily="18" charset="0"/>
              </a:rPr>
              <a:t>Module 2 – Preprocessing (Data Cleaning)</a:t>
            </a:r>
            <a:endParaRPr lang="en-IN" sz="2000" b="1"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2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1.  Frame Conversion:</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531813"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Converts to grayscale or RGB for simplicity</a:t>
            </a:r>
          </a:p>
          <a:p>
            <a:pPr marL="531813"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Applies resizing (e.g., 64×64 pixels) to reduce computation</a:t>
            </a:r>
          </a:p>
          <a:p>
            <a:pPr marL="0" marR="0" lvl="0" indent="0" algn="l" defTabSz="914400" rtl="0" eaLnBrk="0" fontAlgn="base" latinLnBrk="0" hangingPunct="0">
              <a:lnSpc>
                <a:spcPct val="2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a:t>
            </a: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2.  Noise Removal &amp; Normalization:</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531813"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Removes background clutter</a:t>
            </a:r>
          </a:p>
          <a:p>
            <a:pPr marL="531813"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Normalizes pixel values (0–1 scale)</a:t>
            </a:r>
          </a:p>
          <a:p>
            <a:pPr marL="0" marR="0" lvl="0" indent="0" algn="l" defTabSz="914400" rtl="0" eaLnBrk="0" fontAlgn="base" latinLnBrk="0" hangingPunct="0">
              <a:lnSpc>
                <a:spcPct val="2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3.  Focus on Region of Interest (ROI):</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531813"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Crops the hand region to improve accuracy</a:t>
            </a:r>
            <a:endParaRPr lang="en-IN" sz="2000" b="1" dirty="0">
              <a:latin typeface="Cambria Math" panose="02040503050406030204" pitchFamily="18" charset="0"/>
              <a:ea typeface="Cambria Math" panose="02040503050406030204" pitchFamily="18" charset="0"/>
            </a:endParaRPr>
          </a:p>
          <a:p>
            <a:pPr algn="just">
              <a:lnSpc>
                <a:spcPct val="150000"/>
              </a:lnSpc>
            </a:pPr>
            <a:endParaRPr lang="en-IN" sz="2000" b="1" dirty="0">
              <a:latin typeface="Cambria Math" panose="02040503050406030204" pitchFamily="18" charset="0"/>
              <a:ea typeface="Cambria Math" panose="02040503050406030204" pitchFamily="18" charset="0"/>
            </a:endParaRPr>
          </a:p>
          <a:p>
            <a:pPr algn="just">
              <a:lnSpc>
                <a:spcPct val="150000"/>
              </a:lnSpc>
            </a:pPr>
            <a:endParaRPr lang="en-IN" sz="2000" b="1" dirty="0">
              <a:latin typeface="Cambria Math" panose="02040503050406030204" pitchFamily="18" charset="0"/>
              <a:ea typeface="Cambria Math" panose="02040503050406030204" pitchFamily="18" charset="0"/>
            </a:endParaRPr>
          </a:p>
        </p:txBody>
      </p:sp>
      <p:sp>
        <p:nvSpPr>
          <p:cNvPr id="3" name="Footer Placeholder 2">
            <a:extLst>
              <a:ext uri="{FF2B5EF4-FFF2-40B4-BE49-F238E27FC236}">
                <a16:creationId xmlns:a16="http://schemas.microsoft.com/office/drawing/2014/main" id="{D5F24F60-5054-9B88-E5F2-7F1E52D0DAD2}"/>
              </a:ext>
            </a:extLst>
          </p:cNvPr>
          <p:cNvSpPr>
            <a:spLocks noGrp="1"/>
          </p:cNvSpPr>
          <p:nvPr>
            <p:ph type="ftr" sz="quarter" idx="3"/>
          </p:nvPr>
        </p:nvSpPr>
        <p:spPr>
          <a:xfrm>
            <a:off x="876300" y="6103937"/>
            <a:ext cx="4114800" cy="365125"/>
          </a:xfrm>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3166642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BAA31-B3EA-7673-4A61-046E18D363C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0E4C8B-1515-9C72-5B56-9F9CC891D209}"/>
              </a:ext>
            </a:extLst>
          </p:cNvPr>
          <p:cNvSpPr txBox="1"/>
          <p:nvPr/>
        </p:nvSpPr>
        <p:spPr>
          <a:xfrm>
            <a:off x="1308100" y="571500"/>
            <a:ext cx="9652000" cy="430887"/>
          </a:xfrm>
          <a:prstGeom prst="rect">
            <a:avLst/>
          </a:prstGeom>
          <a:noFill/>
        </p:spPr>
        <p:txBody>
          <a:bodyPr wrap="square" rtlCol="0">
            <a:spAutoFit/>
          </a:bodyPr>
          <a:lstStyle/>
          <a:p>
            <a:pPr algn="ctr"/>
            <a:r>
              <a:rPr lang="en-IN" sz="2200" b="1" u="sng" dirty="0">
                <a:latin typeface="Cambria Math" panose="02040503050406030204" pitchFamily="18" charset="0"/>
                <a:ea typeface="Cambria Math" panose="02040503050406030204" pitchFamily="18" charset="0"/>
              </a:rPr>
              <a:t>IMPLEMENTATION MODULES</a:t>
            </a:r>
          </a:p>
        </p:txBody>
      </p:sp>
      <p:sp>
        <p:nvSpPr>
          <p:cNvPr id="4" name="TextBox 3">
            <a:extLst>
              <a:ext uri="{FF2B5EF4-FFF2-40B4-BE49-F238E27FC236}">
                <a16:creationId xmlns:a16="http://schemas.microsoft.com/office/drawing/2014/main" id="{29B873E1-4973-F82D-9247-BC3913A1894F}"/>
              </a:ext>
            </a:extLst>
          </p:cNvPr>
          <p:cNvSpPr txBox="1"/>
          <p:nvPr/>
        </p:nvSpPr>
        <p:spPr>
          <a:xfrm>
            <a:off x="876300" y="1043781"/>
            <a:ext cx="10083800" cy="7566110"/>
          </a:xfrm>
          <a:prstGeom prst="rect">
            <a:avLst/>
          </a:prstGeom>
          <a:noFill/>
        </p:spPr>
        <p:txBody>
          <a:bodyPr wrap="square">
            <a:spAutoFit/>
          </a:bodyPr>
          <a:lstStyle/>
          <a:p>
            <a:pPr algn="just">
              <a:lnSpc>
                <a:spcPct val="150000"/>
              </a:lnSpc>
            </a:pPr>
            <a:r>
              <a:rPr lang="en-US" sz="2000" b="1" dirty="0">
                <a:latin typeface="Cambria Math" panose="02040503050406030204" pitchFamily="18" charset="0"/>
                <a:ea typeface="Cambria Math" panose="02040503050406030204" pitchFamily="18" charset="0"/>
              </a:rPr>
              <a:t>Module 3 – CNN-Based Gesture Recognition</a:t>
            </a:r>
            <a:endParaRPr lang="en-IN"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tabLst/>
            </a:pPr>
            <a:r>
              <a:rPr lang="en-US" altLang="en-US" b="1" dirty="0">
                <a:latin typeface="Cambria Math" panose="02040503050406030204" pitchFamily="18" charset="0"/>
                <a:ea typeface="Cambria Math" panose="02040503050406030204" pitchFamily="18" charset="0"/>
              </a:rPr>
              <a:t>1. </a:t>
            </a:r>
            <a:r>
              <a:rPr kumimoji="0" lang="en-US" altLang="en-US" sz="1800" b="1" i="0" u="none" strike="noStrike" cap="none" normalizeH="0" baseline="0" dirty="0">
                <a:ln>
                  <a:noFill/>
                </a:ln>
                <a:effectLst/>
                <a:latin typeface="Cambria Math" panose="02040503050406030204" pitchFamily="18" charset="0"/>
                <a:ea typeface="Cambria Math" panose="02040503050406030204" pitchFamily="18" charset="0"/>
              </a:rPr>
              <a:t>Model Type:</a:t>
            </a:r>
            <a:endPar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endParaRPr>
          </a:p>
          <a:p>
            <a:pPr marL="625475" marR="0" lvl="0" indent="-3587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Convolutional Neural Network (CNN)</a:t>
            </a:r>
          </a:p>
          <a:p>
            <a:pPr marL="625475" marR="0" lvl="0" indent="-3587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Trained on labeled gesture datasets</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effectLst/>
                <a:latin typeface="Cambria Math" panose="02040503050406030204" pitchFamily="18" charset="0"/>
                <a:ea typeface="Cambria Math" panose="02040503050406030204" pitchFamily="18" charset="0"/>
              </a:rPr>
              <a:t> 2</a:t>
            </a: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 </a:t>
            </a:r>
            <a:r>
              <a:rPr kumimoji="0" lang="en-US" altLang="en-US" sz="1800" b="1" i="0" u="none" strike="noStrike" cap="none" normalizeH="0" baseline="0" dirty="0">
                <a:ln>
                  <a:noFill/>
                </a:ln>
                <a:effectLst/>
                <a:latin typeface="Cambria Math" panose="02040503050406030204" pitchFamily="18" charset="0"/>
                <a:ea typeface="Cambria Math" panose="02040503050406030204" pitchFamily="18" charset="0"/>
              </a:rPr>
              <a:t>Model Training:</a:t>
            </a:r>
            <a:endPar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endParaRPr>
          </a:p>
          <a:p>
            <a:pPr marL="625475" marR="0" lvl="0" indent="-3587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Uses thousands of gesture images (thumbs-up, fist, etc.)</a:t>
            </a:r>
          </a:p>
          <a:p>
            <a:pPr marL="625475" marR="0" lvl="0" indent="-3587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Trained using TensorFlow/Keras</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effectLst/>
                <a:latin typeface="Cambria Math" panose="02040503050406030204" pitchFamily="18" charset="0"/>
                <a:ea typeface="Cambria Math" panose="02040503050406030204" pitchFamily="18" charset="0"/>
              </a:rPr>
              <a:t>3.  Prediction Output:</a:t>
            </a:r>
            <a:endPar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endParaRPr>
          </a:p>
          <a:p>
            <a:pPr marL="625475" marR="0" lvl="0" indent="-358775" algn="l" defTabSz="625475"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Outputs a label/class (e.g., "Swipe Left")</a:t>
            </a:r>
          </a:p>
          <a:p>
            <a:pPr marL="625475" marR="0" lvl="0" indent="-358775" algn="l" defTabSz="625475"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High confidence levels due to learned patterns</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effectLst/>
                <a:latin typeface="Cambria Math" panose="02040503050406030204" pitchFamily="18" charset="0"/>
                <a:ea typeface="Cambria Math" panose="02040503050406030204" pitchFamily="18" charset="0"/>
              </a:rPr>
              <a:t>4. Model Format:</a:t>
            </a:r>
            <a:endPar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endParaRPr>
          </a:p>
          <a:p>
            <a:pPr marL="625475" marR="0" lvl="0" indent="-3587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Saved as </a:t>
            </a:r>
            <a:r>
              <a:rPr kumimoji="0" lang="en-US" altLang="en-US" sz="1000" b="0" i="0" u="none" strike="noStrike" cap="none" normalizeH="0" baseline="0" dirty="0">
                <a:ln>
                  <a:noFill/>
                </a:ln>
                <a:effectLst/>
                <a:latin typeface="Cambria Math" panose="02040503050406030204" pitchFamily="18" charset="0"/>
                <a:ea typeface="Cambria Math" panose="02040503050406030204" pitchFamily="18" charset="0"/>
              </a:rPr>
              <a:t>.h5</a:t>
            </a:r>
            <a:r>
              <a:rPr kumimoji="0" lang="en-US" altLang="en-US" sz="800" b="0" i="0" u="none" strike="noStrike" cap="none" normalizeH="0" baseline="0" dirty="0">
                <a:ln>
                  <a:noFill/>
                </a:ln>
                <a:effectLst/>
                <a:latin typeface="Cambria Math" panose="02040503050406030204" pitchFamily="18" charset="0"/>
                <a:ea typeface="Cambria Math" panose="02040503050406030204" pitchFamily="18" charset="0"/>
              </a:rPr>
              <a:t> </a:t>
            </a:r>
            <a:r>
              <a:rPr kumimoji="0" lang="en-US" altLang="en-US" b="0" i="0" u="none" strike="noStrike" cap="none" normalizeH="0" baseline="0" dirty="0">
                <a:ln>
                  <a:noFill/>
                </a:ln>
                <a:effectLst/>
                <a:latin typeface="Cambria Math" panose="02040503050406030204" pitchFamily="18" charset="0"/>
                <a:ea typeface="Cambria Math" panose="02040503050406030204" pitchFamily="18" charset="0"/>
              </a:rPr>
              <a:t>file and loaded at runtime</a:t>
            </a: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p:txBody>
      </p:sp>
      <p:sp>
        <p:nvSpPr>
          <p:cNvPr id="3" name="Footer Placeholder 2">
            <a:extLst>
              <a:ext uri="{FF2B5EF4-FFF2-40B4-BE49-F238E27FC236}">
                <a16:creationId xmlns:a16="http://schemas.microsoft.com/office/drawing/2014/main" id="{C2BF49D6-3992-5394-C6E1-ED08CDBDF16F}"/>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165492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A3C7D-8818-248D-44DE-E50437EFB1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7E20CFE-A351-DEC0-1152-F821726AD9D3}"/>
              </a:ext>
            </a:extLst>
          </p:cNvPr>
          <p:cNvSpPr txBox="1"/>
          <p:nvPr/>
        </p:nvSpPr>
        <p:spPr>
          <a:xfrm>
            <a:off x="1308100" y="571500"/>
            <a:ext cx="9652000" cy="430887"/>
          </a:xfrm>
          <a:prstGeom prst="rect">
            <a:avLst/>
          </a:prstGeom>
          <a:noFill/>
        </p:spPr>
        <p:txBody>
          <a:bodyPr wrap="square" rtlCol="0">
            <a:spAutoFit/>
          </a:bodyPr>
          <a:lstStyle/>
          <a:p>
            <a:pPr algn="ctr"/>
            <a:r>
              <a:rPr lang="en-IN" sz="2200" b="1" u="sng" dirty="0">
                <a:latin typeface="Cambria Math" panose="02040503050406030204" pitchFamily="18" charset="0"/>
                <a:ea typeface="Cambria Math" panose="02040503050406030204" pitchFamily="18" charset="0"/>
              </a:rPr>
              <a:t>IMPLEMENTATION MODULES</a:t>
            </a:r>
          </a:p>
        </p:txBody>
      </p:sp>
      <p:sp>
        <p:nvSpPr>
          <p:cNvPr id="4" name="TextBox 3">
            <a:extLst>
              <a:ext uri="{FF2B5EF4-FFF2-40B4-BE49-F238E27FC236}">
                <a16:creationId xmlns:a16="http://schemas.microsoft.com/office/drawing/2014/main" id="{39450064-86CD-D225-A76C-4CA8E33D62EF}"/>
              </a:ext>
            </a:extLst>
          </p:cNvPr>
          <p:cNvSpPr txBox="1"/>
          <p:nvPr/>
        </p:nvSpPr>
        <p:spPr>
          <a:xfrm>
            <a:off x="876300" y="1214874"/>
            <a:ext cx="10083800" cy="6319615"/>
          </a:xfrm>
          <a:prstGeom prst="rect">
            <a:avLst/>
          </a:prstGeom>
          <a:noFill/>
        </p:spPr>
        <p:txBody>
          <a:bodyPr wrap="square">
            <a:spAutoFit/>
          </a:bodyPr>
          <a:lstStyle/>
          <a:p>
            <a:pPr algn="just">
              <a:lnSpc>
                <a:spcPct val="150000"/>
              </a:lnSpc>
            </a:pPr>
            <a:r>
              <a:rPr lang="en-US" sz="2000" b="1" dirty="0">
                <a:latin typeface="Cambria Math" panose="02040503050406030204" pitchFamily="18" charset="0"/>
                <a:ea typeface="Cambria Math" panose="02040503050406030204" pitchFamily="18" charset="0"/>
              </a:rPr>
              <a:t>Module 4 – Action Mapping &amp; Execution</a:t>
            </a:r>
            <a:endParaRPr lang="en-IN" sz="2000" b="1"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1. Gesture-to-Action Mapping:</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53181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Each recognized gesture is linked to a system command</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2. System Response:</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531813" marR="0" lvl="0" indent="-265113"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Could be:</a:t>
            </a:r>
          </a:p>
          <a:p>
            <a:pPr marL="984250" marR="0" lvl="1" indent="-358775"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Visual feedback (text, icon)</a:t>
            </a:r>
          </a:p>
          <a:p>
            <a:pPr marL="984250" marR="0" lvl="1" indent="-358775"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Functional output (open file, next slide)</a:t>
            </a:r>
          </a:p>
          <a:p>
            <a:pPr marL="984250" marR="0" lvl="1" indent="-358775"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Hardware interaction (via APIs)</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3.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Flexibility:</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625475" marR="0" lvl="0" indent="-3587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531813" algn="l"/>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Actions are customizable</a:t>
            </a:r>
          </a:p>
          <a:p>
            <a:pPr marL="625475" marR="0" lvl="0" indent="-3587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531813" algn="l"/>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Easy to integrate into GUI or external systems</a:t>
            </a: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a:p>
            <a:pPr algn="just">
              <a:lnSpc>
                <a:spcPct val="150000"/>
              </a:lnSpc>
            </a:pPr>
            <a:endParaRPr lang="en-IN" dirty="0">
              <a:latin typeface="Cambria Math" panose="02040503050406030204" pitchFamily="18" charset="0"/>
              <a:ea typeface="Cambria Math" panose="02040503050406030204" pitchFamily="18" charset="0"/>
            </a:endParaRPr>
          </a:p>
        </p:txBody>
      </p:sp>
      <p:sp>
        <p:nvSpPr>
          <p:cNvPr id="3" name="Footer Placeholder 2">
            <a:extLst>
              <a:ext uri="{FF2B5EF4-FFF2-40B4-BE49-F238E27FC236}">
                <a16:creationId xmlns:a16="http://schemas.microsoft.com/office/drawing/2014/main" id="{A21214D9-9C49-3D1B-D1F9-34660D048048}"/>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4274352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0D491-D716-1499-B353-3A1E028DD1C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B6628D4-0983-422B-0805-8D3C86325DE3}"/>
              </a:ext>
            </a:extLst>
          </p:cNvPr>
          <p:cNvSpPr txBox="1"/>
          <p:nvPr/>
        </p:nvSpPr>
        <p:spPr>
          <a:xfrm>
            <a:off x="854365" y="244325"/>
            <a:ext cx="9966960" cy="664349"/>
          </a:xfrm>
          <a:prstGeom prst="rect">
            <a:avLst/>
          </a:prstGeom>
          <a:noFill/>
        </p:spPr>
        <p:txBody>
          <a:bodyPr wrap="square">
            <a:spAutoFit/>
          </a:bodyPr>
          <a:lstStyle/>
          <a:p>
            <a:pPr marL="0" marR="0" lvl="0" indent="0" algn="ctr" defTabSz="914400" rtl="0" eaLnBrk="0" fontAlgn="base" latinLnBrk="0" hangingPunct="0">
              <a:lnSpc>
                <a:spcPct val="200000"/>
              </a:lnSpc>
              <a:spcBef>
                <a:spcPct val="0"/>
              </a:spcBef>
              <a:spcAft>
                <a:spcPct val="0"/>
              </a:spcAft>
              <a:buClrTx/>
              <a:buSzTx/>
              <a:buFontTx/>
              <a:buNone/>
              <a:tabLst/>
            </a:pPr>
            <a:r>
              <a:rPr kumimoji="0" lang="en-US" altLang="en-US" sz="2200" b="1" i="0" u="sng" strike="noStrike" cap="none" normalizeH="0" baseline="0" dirty="0">
                <a:ln>
                  <a:noFill/>
                </a:ln>
                <a:effectLst/>
                <a:latin typeface="Cambria Math" panose="02040503050406030204" pitchFamily="18" charset="0"/>
                <a:ea typeface="Cambria Math" panose="02040503050406030204" pitchFamily="18" charset="0"/>
              </a:rPr>
              <a:t>TESTING &amp; VALIDATION</a:t>
            </a:r>
          </a:p>
        </p:txBody>
      </p:sp>
      <p:sp>
        <p:nvSpPr>
          <p:cNvPr id="10" name="TextBox 9">
            <a:extLst>
              <a:ext uri="{FF2B5EF4-FFF2-40B4-BE49-F238E27FC236}">
                <a16:creationId xmlns:a16="http://schemas.microsoft.com/office/drawing/2014/main" id="{BEC5B22C-B923-0855-B231-1CC5BC995712}"/>
              </a:ext>
            </a:extLst>
          </p:cNvPr>
          <p:cNvSpPr txBox="1"/>
          <p:nvPr/>
        </p:nvSpPr>
        <p:spPr>
          <a:xfrm>
            <a:off x="922020" y="1282482"/>
            <a:ext cx="10347960" cy="4611455"/>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Goal of Testing:</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450850" marR="0" lvl="0" indent="-277813"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Ensure the system is accurate, fast, and robust</a:t>
            </a:r>
          </a:p>
          <a:p>
            <a:pPr marL="450850" marR="0" lvl="0" indent="-277813"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Identify and fix errors before deployment</a:t>
            </a:r>
          </a:p>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Testing Levels Used:</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8048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Unit Testing                                      :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Tested each function (e.g., webcam capture, model prediction)</a:t>
            </a:r>
          </a:p>
          <a:p>
            <a:pPr marL="8048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Integration Testing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Verified data flow from webcam → OpenCV → CNN → Output</a:t>
            </a:r>
          </a:p>
          <a:p>
            <a:pPr marL="8048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System Testing                                 :</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Tested the entire gesture-to-output pipeline</a:t>
            </a:r>
          </a:p>
          <a:p>
            <a:pPr marL="8048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User Acceptance Testing (</a:t>
            </a:r>
            <a:r>
              <a:rPr kumimoji="0" lang="en-US" altLang="en-US" b="1" i="0" u="none" strike="noStrike" cap="none" normalizeH="0" baseline="0">
                <a:ln>
                  <a:noFill/>
                </a:ln>
                <a:solidFill>
                  <a:schemeClr val="tx1"/>
                </a:solidFill>
                <a:effectLst/>
                <a:latin typeface="Cambria Math" panose="02040503050406030204" pitchFamily="18" charset="0"/>
                <a:ea typeface="Cambria Math" panose="02040503050406030204" pitchFamily="18" charset="0"/>
              </a:rPr>
              <a:t>UAT)  </a:t>
            </a: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a:t>
            </a: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Confirmed system works with real user gestures</a:t>
            </a:r>
          </a:p>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Tools Used:</a:t>
            </a: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458787"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Python’s unit test and manual live testing with webcam</a:t>
            </a:r>
          </a:p>
          <a:p>
            <a:pPr marL="458787"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Logging for output tracking and debugging.</a:t>
            </a:r>
          </a:p>
        </p:txBody>
      </p:sp>
      <p:sp>
        <p:nvSpPr>
          <p:cNvPr id="2" name="Footer Placeholder 1">
            <a:extLst>
              <a:ext uri="{FF2B5EF4-FFF2-40B4-BE49-F238E27FC236}">
                <a16:creationId xmlns:a16="http://schemas.microsoft.com/office/drawing/2014/main" id="{D8E5934B-FEC6-D54A-1490-19217409986A}"/>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198365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7FF6D-1CF3-B747-622F-80D985031E4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F3904EC-45C0-BAFE-19D1-7D474A167105}"/>
              </a:ext>
            </a:extLst>
          </p:cNvPr>
          <p:cNvPicPr/>
          <p:nvPr/>
        </p:nvPicPr>
        <p:blipFill>
          <a:blip r:embed="rId3"/>
          <a:stretch>
            <a:fillRect/>
          </a:stretch>
        </p:blipFill>
        <p:spPr>
          <a:xfrm>
            <a:off x="2506980" y="628651"/>
            <a:ext cx="7642860" cy="5040630"/>
          </a:xfrm>
          <a:prstGeom prst="rect">
            <a:avLst/>
          </a:prstGeom>
        </p:spPr>
      </p:pic>
      <p:sp>
        <p:nvSpPr>
          <p:cNvPr id="2" name="Footer Placeholder 1">
            <a:extLst>
              <a:ext uri="{FF2B5EF4-FFF2-40B4-BE49-F238E27FC236}">
                <a16:creationId xmlns:a16="http://schemas.microsoft.com/office/drawing/2014/main" id="{7E32CA8C-1DAE-A53E-D5BB-373D0FDCABDE}"/>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3130314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16CFC-71F4-C357-EEFE-5F25C66F04C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1D4755-5718-F899-C260-72C70225332C}"/>
              </a:ext>
            </a:extLst>
          </p:cNvPr>
          <p:cNvSpPr txBox="1"/>
          <p:nvPr/>
        </p:nvSpPr>
        <p:spPr>
          <a:xfrm>
            <a:off x="854365" y="244325"/>
            <a:ext cx="9966960" cy="716286"/>
          </a:xfrm>
          <a:prstGeom prst="rect">
            <a:avLst/>
          </a:prstGeom>
          <a:noFill/>
        </p:spPr>
        <p:txBody>
          <a:bodyPr wrap="square">
            <a:spAutoFit/>
          </a:bodyPr>
          <a:lstStyle/>
          <a:p>
            <a:pPr marL="0" marR="0" lvl="0" indent="0" algn="ctr" defTabSz="914400" rtl="0" eaLnBrk="0" fontAlgn="base" latinLnBrk="0" hangingPunct="0">
              <a:lnSpc>
                <a:spcPct val="200000"/>
              </a:lnSpc>
              <a:spcBef>
                <a:spcPct val="0"/>
              </a:spcBef>
              <a:spcAft>
                <a:spcPct val="0"/>
              </a:spcAft>
              <a:buClrTx/>
              <a:buSzTx/>
              <a:buFontTx/>
              <a:buNone/>
              <a:tabLst/>
            </a:pPr>
            <a:r>
              <a:rPr lang="en-US" altLang="en-US" sz="2400" b="1" u="sng" dirty="0">
                <a:latin typeface="Cambria Math" panose="02040503050406030204" pitchFamily="18" charset="0"/>
                <a:ea typeface="Cambria Math" panose="02040503050406030204" pitchFamily="18" charset="0"/>
              </a:rPr>
              <a:t>SAMPLE SCREENSHOTS</a:t>
            </a:r>
            <a:endParaRPr kumimoji="0" lang="en-US" altLang="en-US" sz="2400" b="1" i="0" u="sng"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90135BB1-325C-2AA7-C4F5-C279045216EE}"/>
              </a:ext>
            </a:extLst>
          </p:cNvPr>
          <p:cNvPicPr/>
          <p:nvPr/>
        </p:nvPicPr>
        <p:blipFill>
          <a:blip r:embed="rId3"/>
          <a:srcRect r="26921"/>
          <a:stretch/>
        </p:blipFill>
        <p:spPr>
          <a:xfrm>
            <a:off x="1920781" y="1128251"/>
            <a:ext cx="8350437" cy="4744229"/>
          </a:xfrm>
          <a:prstGeom prst="rect">
            <a:avLst/>
          </a:prstGeom>
        </p:spPr>
      </p:pic>
      <p:sp>
        <p:nvSpPr>
          <p:cNvPr id="2" name="Footer Placeholder 1">
            <a:extLst>
              <a:ext uri="{FF2B5EF4-FFF2-40B4-BE49-F238E27FC236}">
                <a16:creationId xmlns:a16="http://schemas.microsoft.com/office/drawing/2014/main" id="{0CF037C9-0442-0060-983F-6E59BECCE009}"/>
              </a:ext>
            </a:extLst>
          </p:cNvPr>
          <p:cNvSpPr>
            <a:spLocks noGrp="1"/>
          </p:cNvSpPr>
          <p:nvPr>
            <p:ph type="ftr" sz="quarter" idx="3"/>
          </p:nvPr>
        </p:nvSpPr>
        <p:spPr>
          <a:xfrm>
            <a:off x="619760" y="6090776"/>
            <a:ext cx="4114800" cy="365125"/>
          </a:xfrm>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222769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 of Contents | Google Slides &amp; PowerPoint">
            <a:extLst>
              <a:ext uri="{FF2B5EF4-FFF2-40B4-BE49-F238E27FC236}">
                <a16:creationId xmlns:a16="http://schemas.microsoft.com/office/drawing/2014/main" id="{D93A0540-09CF-120C-90C8-6EE22C574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554" y="371623"/>
            <a:ext cx="7252188" cy="61147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F2B90B-1507-CDE4-39A7-5E4B9617687F}"/>
              </a:ext>
            </a:extLst>
          </p:cNvPr>
          <p:cNvSpPr txBox="1"/>
          <p:nvPr/>
        </p:nvSpPr>
        <p:spPr>
          <a:xfrm>
            <a:off x="-68933" y="710979"/>
            <a:ext cx="6707417" cy="461665"/>
          </a:xfrm>
          <a:prstGeom prst="rect">
            <a:avLst/>
          </a:prstGeom>
          <a:noFill/>
        </p:spPr>
        <p:txBody>
          <a:bodyPr wrap="square" rtlCol="0">
            <a:spAutoFit/>
          </a:bodyPr>
          <a:lstStyle/>
          <a:p>
            <a:pPr algn="ctr"/>
            <a:r>
              <a:rPr lang="en-US" sz="2400" b="1" u="sng" dirty="0">
                <a:latin typeface="Cambria Math" panose="02040503050406030204" pitchFamily="18" charset="0"/>
                <a:ea typeface="Cambria Math" panose="02040503050406030204" pitchFamily="18" charset="0"/>
                <a:cs typeface="Times New Roman" panose="02020603050405020304" pitchFamily="18" charset="0"/>
              </a:rPr>
              <a:t>CONTENTS</a:t>
            </a:r>
            <a:endParaRPr lang="en-IN" sz="2400" b="1" u="sng"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7174DB3-7570-AFDC-B192-89DE349735BE}"/>
              </a:ext>
            </a:extLst>
          </p:cNvPr>
          <p:cNvSpPr txBox="1"/>
          <p:nvPr/>
        </p:nvSpPr>
        <p:spPr>
          <a:xfrm>
            <a:off x="1039760" y="1579717"/>
            <a:ext cx="5415280" cy="54424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Introduction to Gesture Recognition</a:t>
            </a:r>
          </a:p>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Literature Review Summary</a:t>
            </a:r>
          </a:p>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System Analysis</a:t>
            </a:r>
          </a:p>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System Requirements</a:t>
            </a:r>
          </a:p>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System  Design Overview</a:t>
            </a:r>
          </a:p>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Software Environment</a:t>
            </a:r>
          </a:p>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Implementation </a:t>
            </a:r>
          </a:p>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Testing &amp; Validation</a:t>
            </a:r>
          </a:p>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Sample Screenshots</a:t>
            </a:r>
          </a:p>
          <a:p>
            <a:pPr marL="285750" indent="-285750">
              <a:lnSpc>
                <a:spcPct val="150000"/>
              </a:lnSpc>
              <a:buFont typeface="Wingdings" panose="05000000000000000000" pitchFamily="2" charset="2"/>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Conclusion</a:t>
            </a:r>
          </a:p>
          <a:p>
            <a:pPr marL="285750" indent="-285750">
              <a:lnSpc>
                <a:spcPct val="150000"/>
              </a:lnSpc>
              <a:buFont typeface="Wingdings" panose="05000000000000000000" pitchFamily="2" charset="2"/>
              <a:buChar char="§"/>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50000"/>
              </a:lnSpc>
              <a:buFont typeface="Wingdings" panose="05000000000000000000" pitchFamily="2" charset="2"/>
              <a:buChar char="§"/>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50000"/>
              </a:lnSpc>
              <a:buFont typeface="Wingdings" panose="05000000000000000000" pitchFamily="2" charset="2"/>
              <a:buChar char="§"/>
            </a:pPr>
            <a:endParaRPr lang="en-IN"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4A6CA5BF-3F4C-DE23-F601-AEE68C6DD107}"/>
              </a:ext>
            </a:extLst>
          </p:cNvPr>
          <p:cNvSpPr>
            <a:spLocks noGrp="1"/>
          </p:cNvSpPr>
          <p:nvPr>
            <p:ph type="ftr" sz="quarter" idx="3"/>
          </p:nvPr>
        </p:nvSpPr>
        <p:spPr>
          <a:xfrm>
            <a:off x="587829" y="6121251"/>
            <a:ext cx="4114800" cy="365125"/>
          </a:xfrm>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
        <p:nvSpPr>
          <p:cNvPr id="4" name="Rectangle 3">
            <a:extLst>
              <a:ext uri="{FF2B5EF4-FFF2-40B4-BE49-F238E27FC236}">
                <a16:creationId xmlns:a16="http://schemas.microsoft.com/office/drawing/2014/main" id="{414C3959-2EFE-A459-01C0-930D46C2757B}"/>
              </a:ext>
            </a:extLst>
          </p:cNvPr>
          <p:cNvSpPr/>
          <p:nvPr/>
        </p:nvSpPr>
        <p:spPr>
          <a:xfrm>
            <a:off x="7315200" y="4290646"/>
            <a:ext cx="1617785" cy="726831"/>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10374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83DD-65DD-912C-C711-37997457AF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D11AC4-E7FB-0116-E445-688AA511B41F}"/>
              </a:ext>
            </a:extLst>
          </p:cNvPr>
          <p:cNvPicPr/>
          <p:nvPr/>
        </p:nvPicPr>
        <p:blipFill>
          <a:blip r:embed="rId3"/>
          <a:stretch>
            <a:fillRect/>
          </a:stretch>
        </p:blipFill>
        <p:spPr>
          <a:xfrm>
            <a:off x="2141537" y="867410"/>
            <a:ext cx="7908925" cy="4771390"/>
          </a:xfrm>
          <a:prstGeom prst="rect">
            <a:avLst/>
          </a:prstGeom>
        </p:spPr>
      </p:pic>
      <p:sp>
        <p:nvSpPr>
          <p:cNvPr id="2" name="Footer Placeholder 1">
            <a:extLst>
              <a:ext uri="{FF2B5EF4-FFF2-40B4-BE49-F238E27FC236}">
                <a16:creationId xmlns:a16="http://schemas.microsoft.com/office/drawing/2014/main" id="{11BFAFAC-65ED-B25B-6216-F33D75CEC3B2}"/>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4016625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025FB-746C-F500-EC78-7286F991110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70A2FBB-7529-35E3-A23F-B5CCCAFAE1ED}"/>
              </a:ext>
            </a:extLst>
          </p:cNvPr>
          <p:cNvPicPr/>
          <p:nvPr/>
        </p:nvPicPr>
        <p:blipFill>
          <a:blip r:embed="rId3"/>
          <a:stretch>
            <a:fillRect/>
          </a:stretch>
        </p:blipFill>
        <p:spPr>
          <a:xfrm>
            <a:off x="1554480" y="883920"/>
            <a:ext cx="9022080" cy="5181600"/>
          </a:xfrm>
          <a:prstGeom prst="rect">
            <a:avLst/>
          </a:prstGeom>
        </p:spPr>
      </p:pic>
      <p:sp>
        <p:nvSpPr>
          <p:cNvPr id="3" name="Footer Placeholder 2">
            <a:extLst>
              <a:ext uri="{FF2B5EF4-FFF2-40B4-BE49-F238E27FC236}">
                <a16:creationId xmlns:a16="http://schemas.microsoft.com/office/drawing/2014/main" id="{77E0E719-5475-5498-A9BC-C15CCBA18630}"/>
              </a:ext>
            </a:extLst>
          </p:cNvPr>
          <p:cNvSpPr>
            <a:spLocks noGrp="1"/>
          </p:cNvSpPr>
          <p:nvPr>
            <p:ph type="ftr" sz="quarter" idx="3"/>
          </p:nvPr>
        </p:nvSpPr>
        <p:spPr/>
        <p:txBody>
          <a:bodyPr/>
          <a:lstStyle/>
          <a:p>
            <a:r>
              <a:rPr lang="en-US"/>
              <a:t>Krishna Chaitanya Institute of Technology &amp; Sciences</a:t>
            </a:r>
            <a:endParaRPr lang="en-US" dirty="0"/>
          </a:p>
        </p:txBody>
      </p:sp>
    </p:spTree>
    <p:extLst>
      <p:ext uri="{BB962C8B-B14F-4D97-AF65-F5344CB8AC3E}">
        <p14:creationId xmlns:p14="http://schemas.microsoft.com/office/powerpoint/2010/main" val="96406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462A1-AFEF-B481-8935-069E212AE65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D97A34D-55CE-EFC6-4E61-BADB15E7D791}"/>
              </a:ext>
            </a:extLst>
          </p:cNvPr>
          <p:cNvPicPr/>
          <p:nvPr/>
        </p:nvPicPr>
        <p:blipFill>
          <a:blip r:embed="rId3"/>
          <a:stretch>
            <a:fillRect/>
          </a:stretch>
        </p:blipFill>
        <p:spPr>
          <a:xfrm>
            <a:off x="2362201" y="616902"/>
            <a:ext cx="7680960" cy="5372418"/>
          </a:xfrm>
          <a:prstGeom prst="rect">
            <a:avLst/>
          </a:prstGeom>
        </p:spPr>
      </p:pic>
      <p:sp>
        <p:nvSpPr>
          <p:cNvPr id="3" name="Footer Placeholder 2">
            <a:extLst>
              <a:ext uri="{FF2B5EF4-FFF2-40B4-BE49-F238E27FC236}">
                <a16:creationId xmlns:a16="http://schemas.microsoft.com/office/drawing/2014/main" id="{CA15E403-23D5-A028-2863-44D65F6063ED}"/>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956051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3F674-EBDF-6051-E20F-B7676658BE4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5481B1D-07EC-07A7-E42E-5D2E1CDADD17}"/>
              </a:ext>
            </a:extLst>
          </p:cNvPr>
          <p:cNvPicPr/>
          <p:nvPr/>
        </p:nvPicPr>
        <p:blipFill>
          <a:blip r:embed="rId3"/>
          <a:stretch>
            <a:fillRect/>
          </a:stretch>
        </p:blipFill>
        <p:spPr>
          <a:xfrm>
            <a:off x="2270760" y="548640"/>
            <a:ext cx="7437120" cy="5029200"/>
          </a:xfrm>
          <a:prstGeom prst="rect">
            <a:avLst/>
          </a:prstGeom>
        </p:spPr>
      </p:pic>
      <p:sp>
        <p:nvSpPr>
          <p:cNvPr id="3" name="Footer Placeholder 2">
            <a:extLst>
              <a:ext uri="{FF2B5EF4-FFF2-40B4-BE49-F238E27FC236}">
                <a16:creationId xmlns:a16="http://schemas.microsoft.com/office/drawing/2014/main" id="{30CAC92C-D040-3D2E-C81F-0930153F7CD4}"/>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536202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836BB-45FC-BBF7-1427-3889A92640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7D23A3-191D-B224-E0AD-A1C925740CA2}"/>
              </a:ext>
            </a:extLst>
          </p:cNvPr>
          <p:cNvSpPr>
            <a:spLocks noGrp="1"/>
          </p:cNvSpPr>
          <p:nvPr>
            <p:ph type="title"/>
          </p:nvPr>
        </p:nvSpPr>
        <p:spPr>
          <a:xfrm>
            <a:off x="2862706" y="554181"/>
            <a:ext cx="6128894" cy="872837"/>
          </a:xfrm>
        </p:spPr>
        <p:txBody>
          <a:bodyPr>
            <a:normAutofit/>
          </a:bodyPr>
          <a:lstStyle/>
          <a:p>
            <a:pPr algn="ctr"/>
            <a:r>
              <a:rPr lang="en-IN" sz="2800" b="1" u="sng" dirty="0">
                <a:solidFill>
                  <a:schemeClr val="tx1"/>
                </a:solidFill>
                <a:latin typeface="Cambria Math" panose="02040503050406030204" pitchFamily="18" charset="0"/>
                <a:ea typeface="Cambria Math" panose="02040503050406030204" pitchFamily="18" charset="0"/>
              </a:rPr>
              <a:t>APPLICATIONS</a:t>
            </a:r>
          </a:p>
        </p:txBody>
      </p:sp>
      <p:sp>
        <p:nvSpPr>
          <p:cNvPr id="6" name="Rectangle 1">
            <a:extLst>
              <a:ext uri="{FF2B5EF4-FFF2-40B4-BE49-F238E27FC236}">
                <a16:creationId xmlns:a16="http://schemas.microsoft.com/office/drawing/2014/main" id="{82491FD5-FBEF-EB16-3866-58527AF7387A}"/>
              </a:ext>
            </a:extLst>
          </p:cNvPr>
          <p:cNvSpPr>
            <a:spLocks noChangeArrowheads="1"/>
          </p:cNvSpPr>
          <p:nvPr/>
        </p:nvSpPr>
        <p:spPr bwMode="auto">
          <a:xfrm>
            <a:off x="762000" y="1482985"/>
            <a:ext cx="7090403" cy="4847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effectLst/>
                <a:latin typeface="Cambria Math" panose="02040503050406030204" pitchFamily="18" charset="0"/>
                <a:ea typeface="Cambria Math" panose="02040503050406030204" pitchFamily="18" charset="0"/>
              </a:rPr>
              <a:t>1. Gaming &amp; Virtual Reality (VR)</a:t>
            </a:r>
            <a:endPar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endParaRPr>
          </a:p>
          <a:p>
            <a:pPr marL="361950" marR="0" lvl="0" indent="8572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rPr>
              <a:t>       Control characters or actions using hand gestures</a:t>
            </a:r>
          </a:p>
          <a:p>
            <a:pPr marL="361950" marR="0" lvl="0" indent="8572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rPr>
              <a:t>       Offers immersive, controller-free experience</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effectLst/>
                <a:latin typeface="Cambria Math" panose="02040503050406030204" pitchFamily="18" charset="0"/>
                <a:ea typeface="Cambria Math" panose="02040503050406030204" pitchFamily="18" charset="0"/>
              </a:rPr>
              <a:t>2.  Smart Home Automation</a:t>
            </a:r>
            <a:endPar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endParaRPr>
          </a:p>
          <a:p>
            <a:pPr marL="542925" marR="0" lvl="0" indent="-2667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rPr>
              <a:t>    Control lights, fans, music, and appliances with simple gestures</a:t>
            </a:r>
          </a:p>
          <a:p>
            <a:pPr marL="542925" marR="0" lvl="0" indent="-2667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rPr>
              <a:t>    Helpful for elderly or physically impaired users</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effectLst/>
                <a:latin typeface="Cambria Math" panose="02040503050406030204" pitchFamily="18" charset="0"/>
                <a:ea typeface="Cambria Math" panose="02040503050406030204" pitchFamily="18" charset="0"/>
              </a:rPr>
              <a:t>3. Human-Computer Interaction (HCI)</a:t>
            </a:r>
            <a:endPar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endParaRPr>
          </a:p>
          <a:p>
            <a:pPr marL="542925" marR="0" lvl="0" indent="-2571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rPr>
              <a:t>     Replace mouse/keyboard with gestures</a:t>
            </a:r>
          </a:p>
          <a:p>
            <a:pPr marL="542925" marR="0" lvl="0" indent="-2571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rPr>
              <a:t>     Useful in touchless public interfaces like ATMs, kiosks</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effectLst/>
                <a:latin typeface="Cambria Math" panose="02040503050406030204" pitchFamily="18" charset="0"/>
                <a:ea typeface="Cambria Math" panose="02040503050406030204" pitchFamily="18" charset="0"/>
              </a:rPr>
              <a:t>4. Healthcare &amp; Rehabilitation</a:t>
            </a:r>
            <a:endPar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endParaRPr>
          </a:p>
          <a:p>
            <a:pPr marL="447675" marR="0" lvl="0" indent="-1809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rPr>
              <a:t>        Enable patients to communicate or control devices using hand signs</a:t>
            </a:r>
          </a:p>
          <a:p>
            <a:pPr marL="447675" marR="0" lvl="0" indent="-180975"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rPr>
              <a:t>        Helpful for people with limited mobility.</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effectLst/>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D5BA311C-BC06-D6C9-E230-96502836091D}"/>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3659362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B7B85-9AAD-EC91-E237-4AD583D166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DCE90E-1B47-441E-B863-E88C45DE7A06}"/>
              </a:ext>
            </a:extLst>
          </p:cNvPr>
          <p:cNvSpPr txBox="1"/>
          <p:nvPr/>
        </p:nvSpPr>
        <p:spPr>
          <a:xfrm>
            <a:off x="868680" y="426720"/>
            <a:ext cx="10607040" cy="461665"/>
          </a:xfrm>
          <a:prstGeom prst="rect">
            <a:avLst/>
          </a:prstGeom>
          <a:noFill/>
        </p:spPr>
        <p:txBody>
          <a:bodyPr wrap="square" rtlCol="0">
            <a:spAutoFit/>
          </a:bodyPr>
          <a:lstStyle/>
          <a:p>
            <a:pPr algn="ctr"/>
            <a:r>
              <a:rPr lang="en-IN" sz="2400" b="1" u="sng" dirty="0">
                <a:latin typeface="Cambria Math" panose="02040503050406030204" pitchFamily="18" charset="0"/>
                <a:ea typeface="Cambria Math" panose="02040503050406030204" pitchFamily="18" charset="0"/>
              </a:rPr>
              <a:t>FUTURE ENHANCEMENTS AND SCOPE</a:t>
            </a:r>
          </a:p>
        </p:txBody>
      </p:sp>
      <p:sp>
        <p:nvSpPr>
          <p:cNvPr id="4" name="TextBox 3">
            <a:extLst>
              <a:ext uri="{FF2B5EF4-FFF2-40B4-BE49-F238E27FC236}">
                <a16:creationId xmlns:a16="http://schemas.microsoft.com/office/drawing/2014/main" id="{E7E6DD3F-80E9-4B88-4461-5DD3E75B4BD5}"/>
              </a:ext>
            </a:extLst>
          </p:cNvPr>
          <p:cNvSpPr txBox="1"/>
          <p:nvPr/>
        </p:nvSpPr>
        <p:spPr>
          <a:xfrm>
            <a:off x="716280" y="390768"/>
            <a:ext cx="10607040" cy="5857950"/>
          </a:xfrm>
          <a:prstGeom prst="rect">
            <a:avLst/>
          </a:prstGeom>
          <a:noFill/>
        </p:spPr>
        <p:txBody>
          <a:bodyPr wrap="square" rtlCol="0">
            <a:spAutoFit/>
          </a:bodyPr>
          <a:lstStyle/>
          <a:p>
            <a:pPr>
              <a:lnSpc>
                <a:spcPct val="150000"/>
              </a:lnSpc>
            </a:pPr>
            <a:endParaRPr lang="en-IN"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1. Multi-User Recognition</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714375"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Extend the system to identify and track gestures from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multiple users simultaneously</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714375"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Useful for collaborative interfaces or multi-person applications</a:t>
            </a:r>
          </a:p>
          <a:p>
            <a:pPr marL="0" marR="0" lvl="0" indent="0" algn="l" defTabSz="914400" rtl="0" eaLnBrk="0" fontAlgn="base" latinLnBrk="0" hangingPunct="0">
              <a:lnSpc>
                <a:spcPct val="150000"/>
              </a:lnSpc>
              <a:spcBef>
                <a:spcPct val="0"/>
              </a:spcBef>
              <a:spcAft>
                <a:spcPct val="0"/>
              </a:spcAft>
              <a:buClrTx/>
              <a:buSzTx/>
              <a:tabLst/>
            </a:pPr>
            <a:r>
              <a:rPr lang="en-US" altLang="en-US" b="1" dirty="0">
                <a:latin typeface="Cambria Math" panose="02040503050406030204" pitchFamily="18" charset="0"/>
                <a:ea typeface="Cambria Math" panose="02040503050406030204" pitchFamily="18" charset="0"/>
              </a:rPr>
              <a:t>2</a:t>
            </a:r>
            <a:r>
              <a:rPr lang="en-US" altLang="en-US" dirty="0">
                <a:latin typeface="Cambria Math" panose="02040503050406030204" pitchFamily="18" charset="0"/>
                <a:ea typeface="Cambria Math" panose="02040503050406030204" pitchFamily="18" charset="0"/>
              </a:rPr>
              <a:t>.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Gesture-to-Speech Conversion</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733425"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Convert recognized gestures into spoken output using text-to-speech</a:t>
            </a:r>
          </a:p>
          <a:p>
            <a:pPr marL="733425"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Assistive tech for users with speech/hearing disabilities</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3. Improved Accuracy with Larger Datasets</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714375" marR="0" lvl="0" indent="-2667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Train models on more diverse data covering:</a:t>
            </a:r>
          </a:p>
          <a:p>
            <a:pPr marL="809625" marR="0" lvl="1" indent="438150" algn="l" defTabSz="914400" rtl="0" eaLnBrk="0" fontAlgn="base" latinLnBrk="0" hangingPunct="0">
              <a:lnSpc>
                <a:spcPct val="150000"/>
              </a:lnSpc>
              <a:spcBef>
                <a:spcPct val="0"/>
              </a:spcBef>
              <a:spcAft>
                <a:spcPct val="0"/>
              </a:spcAft>
              <a:buClrTx/>
              <a:buSzTx/>
              <a:buFontTx/>
              <a:buChar char="•"/>
              <a:tabLst>
                <a:tab pos="1076325" algn="l"/>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Different skin tones</a:t>
            </a:r>
          </a:p>
          <a:p>
            <a:pPr marL="809625" marR="0" lvl="1" indent="438150" algn="l" defTabSz="914400" rtl="0" eaLnBrk="0" fontAlgn="base" latinLnBrk="0" hangingPunct="0">
              <a:lnSpc>
                <a:spcPct val="150000"/>
              </a:lnSpc>
              <a:spcBef>
                <a:spcPct val="0"/>
              </a:spcBef>
              <a:spcAft>
                <a:spcPct val="0"/>
              </a:spcAft>
              <a:buClrTx/>
              <a:buSzTx/>
              <a:buFontTx/>
              <a:buChar char="•"/>
              <a:tabLst>
                <a:tab pos="1076325" algn="l"/>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Hand sizes</a:t>
            </a:r>
          </a:p>
          <a:p>
            <a:pPr marL="809625" marR="0" lvl="1" indent="438150" algn="l" defTabSz="914400" rtl="0" eaLnBrk="0" fontAlgn="base" latinLnBrk="0" hangingPunct="0">
              <a:lnSpc>
                <a:spcPct val="150000"/>
              </a:lnSpc>
              <a:spcBef>
                <a:spcPct val="0"/>
              </a:spcBef>
              <a:spcAft>
                <a:spcPct val="0"/>
              </a:spcAft>
              <a:buClrTx/>
              <a:buSzTx/>
              <a:buFontTx/>
              <a:buChar char="•"/>
              <a:tabLst>
                <a:tab pos="1076325" algn="l"/>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Lighting/background variations</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4. Mobile App Deployment</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733425"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Optimize system for smartphones using TensorFlow Lite or ONNX</a:t>
            </a:r>
            <a:r>
              <a:rPr kumimoji="0" lang="en-IN"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3" name="Footer Placeholder 2">
            <a:extLst>
              <a:ext uri="{FF2B5EF4-FFF2-40B4-BE49-F238E27FC236}">
                <a16:creationId xmlns:a16="http://schemas.microsoft.com/office/drawing/2014/main" id="{E9558FCC-63CB-CA86-A2E1-61D4C93AF371}"/>
              </a:ext>
            </a:extLst>
          </p:cNvPr>
          <p:cNvSpPr>
            <a:spLocks noGrp="1"/>
          </p:cNvSpPr>
          <p:nvPr>
            <p:ph type="ftr" sz="quarter" idx="3"/>
          </p:nvPr>
        </p:nvSpPr>
        <p:spPr>
          <a:xfrm>
            <a:off x="345440" y="6102107"/>
            <a:ext cx="4114800" cy="365125"/>
          </a:xfrm>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1922942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BAE69-2BC6-B195-3427-89B735AE49EB}"/>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1CEF25DA-114B-024C-E26E-B10CB2BD908E}"/>
              </a:ext>
            </a:extLst>
          </p:cNvPr>
          <p:cNvSpPr>
            <a:spLocks noChangeArrowheads="1"/>
          </p:cNvSpPr>
          <p:nvPr/>
        </p:nvSpPr>
        <p:spPr bwMode="auto">
          <a:xfrm>
            <a:off x="762000" y="3698976"/>
            <a:ext cx="184731" cy="41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0E5677EB-D21D-CBCC-3CE0-150E21840BFD}"/>
              </a:ext>
            </a:extLst>
          </p:cNvPr>
          <p:cNvSpPr txBox="1"/>
          <p:nvPr/>
        </p:nvSpPr>
        <p:spPr>
          <a:xfrm>
            <a:off x="854365" y="746925"/>
            <a:ext cx="9966960" cy="716286"/>
          </a:xfrm>
          <a:prstGeom prst="rect">
            <a:avLst/>
          </a:prstGeom>
          <a:noFill/>
        </p:spPr>
        <p:txBody>
          <a:bodyPr wrap="square">
            <a:spAutoFit/>
          </a:bodyPr>
          <a:lstStyle/>
          <a:p>
            <a:pPr marL="0" marR="0" lvl="0" indent="0" algn="ctr" defTabSz="914400" rtl="0" eaLnBrk="0" fontAlgn="base" latinLnBrk="0" hangingPunct="0">
              <a:lnSpc>
                <a:spcPct val="200000"/>
              </a:lnSpc>
              <a:spcBef>
                <a:spcPct val="0"/>
              </a:spcBef>
              <a:spcAft>
                <a:spcPct val="0"/>
              </a:spcAft>
              <a:buClrTx/>
              <a:buSzTx/>
              <a:buFontTx/>
              <a:buNone/>
              <a:tabLst/>
            </a:pPr>
            <a:r>
              <a:rPr kumimoji="0" lang="en-US" altLang="en-US" sz="2400" b="1" i="0" u="sng"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CONCLUSION</a:t>
            </a:r>
          </a:p>
        </p:txBody>
      </p:sp>
      <p:sp>
        <p:nvSpPr>
          <p:cNvPr id="2" name="Footer Placeholder 1">
            <a:extLst>
              <a:ext uri="{FF2B5EF4-FFF2-40B4-BE49-F238E27FC236}">
                <a16:creationId xmlns:a16="http://schemas.microsoft.com/office/drawing/2014/main" id="{444ED8CD-446E-25F8-171D-B995A42EE607}"/>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
        <p:nvSpPr>
          <p:cNvPr id="12" name="TextBox 11">
            <a:extLst>
              <a:ext uri="{FF2B5EF4-FFF2-40B4-BE49-F238E27FC236}">
                <a16:creationId xmlns:a16="http://schemas.microsoft.com/office/drawing/2014/main" id="{3A2E3886-0121-E486-FF80-BCC80D785511}"/>
              </a:ext>
            </a:extLst>
          </p:cNvPr>
          <p:cNvSpPr txBox="1"/>
          <p:nvPr/>
        </p:nvSpPr>
        <p:spPr>
          <a:xfrm>
            <a:off x="957617" y="2089264"/>
            <a:ext cx="10127669" cy="1702967"/>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The system combines deep learning and OpenCV to enable accurate, real-time hand gesture recognition. CNNs effectively classify gestures under varying conditions, while OpenCV ensures smooth video processing. It supports touchless interaction for applications in gaming, smart homes, VR, and assistive tech, enhancing accessibility and user experience.</a:t>
            </a:r>
          </a:p>
        </p:txBody>
      </p:sp>
    </p:spTree>
    <p:extLst>
      <p:ext uri="{BB962C8B-B14F-4D97-AF65-F5344CB8AC3E}">
        <p14:creationId xmlns:p14="http://schemas.microsoft.com/office/powerpoint/2010/main" val="424608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16BE1-4D3C-9C57-8E1C-03FA874AFF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4A1AD3-461F-E4B8-9F5E-BEA52E94DB9F}"/>
              </a:ext>
            </a:extLst>
          </p:cNvPr>
          <p:cNvPicPr>
            <a:picLocks noChangeAspect="1"/>
          </p:cNvPicPr>
          <p:nvPr/>
        </p:nvPicPr>
        <p:blipFill>
          <a:blip r:embed="rId3"/>
          <a:stretch>
            <a:fillRect/>
          </a:stretch>
        </p:blipFill>
        <p:spPr>
          <a:xfrm>
            <a:off x="502920" y="487680"/>
            <a:ext cx="11231880" cy="5897880"/>
          </a:xfrm>
          <a:prstGeom prst="rect">
            <a:avLst/>
          </a:prstGeom>
        </p:spPr>
      </p:pic>
      <p:sp>
        <p:nvSpPr>
          <p:cNvPr id="3" name="Footer Placeholder 2">
            <a:extLst>
              <a:ext uri="{FF2B5EF4-FFF2-40B4-BE49-F238E27FC236}">
                <a16:creationId xmlns:a16="http://schemas.microsoft.com/office/drawing/2014/main" id="{F0F56C31-3A10-FCDB-915D-23C78A1CAF7B}"/>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2730561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ank You Ppt PowerPoint Presentation Professional Format">
            <a:extLst>
              <a:ext uri="{FF2B5EF4-FFF2-40B4-BE49-F238E27FC236}">
                <a16:creationId xmlns:a16="http://schemas.microsoft.com/office/drawing/2014/main" id="{CBD78824-BC4D-A725-7D14-DC79FD7E3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42" y="351608"/>
            <a:ext cx="11569337" cy="615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84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04888D-B78B-26F5-9075-CDA3C673C95A}"/>
              </a:ext>
            </a:extLst>
          </p:cNvPr>
          <p:cNvSpPr>
            <a:spLocks noGrp="1"/>
          </p:cNvSpPr>
          <p:nvPr>
            <p:ph type="title"/>
          </p:nvPr>
        </p:nvSpPr>
        <p:spPr>
          <a:xfrm>
            <a:off x="3161553" y="776045"/>
            <a:ext cx="6275294" cy="441063"/>
          </a:xfrm>
        </p:spPr>
        <p:txBody>
          <a:bodyPr>
            <a:noAutofit/>
          </a:bodyPr>
          <a:lstStyle/>
          <a:p>
            <a:pPr algn="ctr"/>
            <a:r>
              <a:rPr lang="en-US" sz="2200" b="1" u="sng" dirty="0">
                <a:solidFill>
                  <a:schemeClr val="tx1"/>
                </a:solidFill>
                <a:latin typeface="Cambria Math" panose="02040503050406030204" pitchFamily="18" charset="0"/>
                <a:ea typeface="Cambria Math" panose="02040503050406030204" pitchFamily="18" charset="0"/>
              </a:rPr>
              <a:t>INTRODUCTION </a:t>
            </a:r>
          </a:p>
        </p:txBody>
      </p:sp>
      <p:sp>
        <p:nvSpPr>
          <p:cNvPr id="4" name="TextBox 3">
            <a:extLst>
              <a:ext uri="{FF2B5EF4-FFF2-40B4-BE49-F238E27FC236}">
                <a16:creationId xmlns:a16="http://schemas.microsoft.com/office/drawing/2014/main" id="{6E77FE3A-8DF4-AB9A-C0DD-508AA7B3D060}"/>
              </a:ext>
            </a:extLst>
          </p:cNvPr>
          <p:cNvSpPr txBox="1"/>
          <p:nvPr/>
        </p:nvSpPr>
        <p:spPr>
          <a:xfrm>
            <a:off x="779780" y="1665466"/>
            <a:ext cx="10454640" cy="419595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Gesture recognition is a technology that interprets human body movements—especially hand gestures—using computer vision and machine learning.</a:t>
            </a: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It enables </a:t>
            </a:r>
            <a:r>
              <a:rPr lang="en-US" b="1" dirty="0">
                <a:latin typeface="Cambria Math" panose="02040503050406030204" pitchFamily="18" charset="0"/>
                <a:ea typeface="Cambria Math" panose="02040503050406030204" pitchFamily="18" charset="0"/>
              </a:rPr>
              <a:t>touchless control</a:t>
            </a:r>
            <a:r>
              <a:rPr lang="en-US" dirty="0">
                <a:latin typeface="Cambria Math" panose="02040503050406030204" pitchFamily="18" charset="0"/>
                <a:ea typeface="Cambria Math" panose="02040503050406030204" pitchFamily="18" charset="0"/>
              </a:rPr>
              <a:t>, making interactions more </a:t>
            </a:r>
            <a:r>
              <a:rPr lang="en-US" b="1" dirty="0">
                <a:latin typeface="Cambria Math" panose="02040503050406030204" pitchFamily="18" charset="0"/>
                <a:ea typeface="Cambria Math" panose="02040503050406030204" pitchFamily="18" charset="0"/>
              </a:rPr>
              <a:t>natural</a:t>
            </a:r>
            <a:r>
              <a:rPr lang="en-US" dirty="0">
                <a:latin typeface="Cambria Math" panose="02040503050406030204" pitchFamily="18" charset="0"/>
                <a:ea typeface="Cambria Math" panose="02040503050406030204" pitchFamily="18" charset="0"/>
              </a:rPr>
              <a:t>, </a:t>
            </a:r>
            <a:r>
              <a:rPr lang="en-US" b="1" dirty="0">
                <a:latin typeface="Cambria Math" panose="02040503050406030204" pitchFamily="18" charset="0"/>
                <a:ea typeface="Cambria Math" panose="02040503050406030204" pitchFamily="18" charset="0"/>
              </a:rPr>
              <a:t>intuitive</a:t>
            </a:r>
            <a:r>
              <a:rPr lang="en-US" dirty="0">
                <a:latin typeface="Cambria Math" panose="02040503050406030204" pitchFamily="18" charset="0"/>
                <a:ea typeface="Cambria Math" panose="02040503050406030204" pitchFamily="18" charset="0"/>
              </a:rPr>
              <a:t>, and </a:t>
            </a:r>
            <a:r>
              <a:rPr lang="en-US" b="1" dirty="0">
                <a:latin typeface="Cambria Math" panose="02040503050406030204" pitchFamily="18" charset="0"/>
                <a:ea typeface="Cambria Math" panose="02040503050406030204" pitchFamily="18" charset="0"/>
              </a:rPr>
              <a:t>accessible</a:t>
            </a:r>
            <a:r>
              <a:rPr lang="en-US" dirty="0">
                <a:latin typeface="Cambria Math" panose="02040503050406030204" pitchFamily="18" charset="0"/>
                <a:ea typeface="Cambria Math" panose="02040503050406030204" pitchFamily="18" charset="0"/>
              </a:rPr>
              <a:t>, especially in smart systems.</a:t>
            </a: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Deep learning models, especially CNNs, significantly improve gesture recognition accuracy by learning patterns from vast datasets.</a:t>
            </a: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OpenCV offers powerful real-time image and video processing capabilities essential for gesture detection and tracking.</a:t>
            </a: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This system supports real-time recognition, allowing immediate system response to user gestures.</a:t>
            </a:r>
          </a:p>
          <a:p>
            <a:pPr marL="285750" indent="-285750">
              <a:lnSpc>
                <a:spcPct val="150000"/>
              </a:lnSpc>
              <a:buFont typeface="Wingdings" panose="05000000000000000000" pitchFamily="2" charset="2"/>
              <a:buChar char="q"/>
            </a:pPr>
            <a:endParaRPr lang="en-IN"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7675A347-F282-4A81-51C3-822F72CA2020}"/>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3671577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92306-8B23-FB17-B19D-49EEE762450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E328A9E-BA3F-A8E6-1A7B-E3C533C346B5}"/>
              </a:ext>
            </a:extLst>
          </p:cNvPr>
          <p:cNvSpPr>
            <a:spLocks noGrp="1"/>
          </p:cNvSpPr>
          <p:nvPr>
            <p:ph type="title"/>
          </p:nvPr>
        </p:nvSpPr>
        <p:spPr>
          <a:xfrm>
            <a:off x="2958353" y="742577"/>
            <a:ext cx="6275294" cy="441063"/>
          </a:xfrm>
        </p:spPr>
        <p:txBody>
          <a:bodyPr>
            <a:noAutofit/>
          </a:bodyPr>
          <a:lstStyle/>
          <a:p>
            <a:pPr algn="ctr"/>
            <a:r>
              <a:rPr lang="en-US" sz="2200" b="1" u="sng" dirty="0">
                <a:solidFill>
                  <a:schemeClr val="tx1"/>
                </a:solidFill>
                <a:latin typeface="Cambria Math" panose="02040503050406030204" pitchFamily="18" charset="0"/>
                <a:ea typeface="Cambria Math" panose="02040503050406030204" pitchFamily="18" charset="0"/>
              </a:rPr>
              <a:t>Abstract of the Project </a:t>
            </a:r>
          </a:p>
        </p:txBody>
      </p:sp>
      <p:sp>
        <p:nvSpPr>
          <p:cNvPr id="4" name="TextBox 3">
            <a:extLst>
              <a:ext uri="{FF2B5EF4-FFF2-40B4-BE49-F238E27FC236}">
                <a16:creationId xmlns:a16="http://schemas.microsoft.com/office/drawing/2014/main" id="{96983503-6A44-ACE8-7517-D8193DAC2B1A}"/>
              </a:ext>
            </a:extLst>
          </p:cNvPr>
          <p:cNvSpPr txBox="1"/>
          <p:nvPr/>
        </p:nvSpPr>
        <p:spPr>
          <a:xfrm>
            <a:off x="754380" y="1331021"/>
            <a:ext cx="10454640" cy="4203587"/>
          </a:xfrm>
          <a:prstGeom prst="rect">
            <a:avLst/>
          </a:prstGeom>
          <a:noFill/>
        </p:spPr>
        <p:txBody>
          <a:bodyPr wrap="square" rtlCol="0">
            <a:spAutoFit/>
          </a:bodyPr>
          <a:lstStyle/>
          <a:p>
            <a:pPr>
              <a:lnSpc>
                <a:spcPct val="150000"/>
              </a:lnSpc>
            </a:pPr>
            <a:r>
              <a:rPr lang="en-US" dirty="0">
                <a:latin typeface="Cambria Math" panose="02040503050406030204" pitchFamily="18" charset="0"/>
                <a:ea typeface="Cambria Math" panose="02040503050406030204" pitchFamily="18" charset="0"/>
              </a:rPr>
              <a:t>This project presents a </a:t>
            </a:r>
            <a:r>
              <a:rPr lang="en-US" b="1" dirty="0">
                <a:latin typeface="Cambria Math" panose="02040503050406030204" pitchFamily="18" charset="0"/>
                <a:ea typeface="Cambria Math" panose="02040503050406030204" pitchFamily="18" charset="0"/>
              </a:rPr>
              <a:t>gesture recognition system</a:t>
            </a:r>
            <a:r>
              <a:rPr lang="en-US" dirty="0">
                <a:latin typeface="Cambria Math" panose="02040503050406030204" pitchFamily="18" charset="0"/>
                <a:ea typeface="Cambria Math" panose="02040503050406030204" pitchFamily="18" charset="0"/>
              </a:rPr>
              <a:t> powered by </a:t>
            </a:r>
            <a:r>
              <a:rPr lang="en-US" b="1" dirty="0">
                <a:latin typeface="Cambria Math" panose="02040503050406030204" pitchFamily="18" charset="0"/>
                <a:ea typeface="Cambria Math" panose="02040503050406030204" pitchFamily="18" charset="0"/>
              </a:rPr>
              <a:t>deep learning</a:t>
            </a:r>
            <a:r>
              <a:rPr lang="en-US" dirty="0">
                <a:latin typeface="Cambria Math" panose="02040503050406030204" pitchFamily="18" charset="0"/>
                <a:ea typeface="Cambria Math" panose="02040503050406030204" pitchFamily="18" charset="0"/>
              </a:rPr>
              <a:t> and </a:t>
            </a:r>
            <a:r>
              <a:rPr lang="en-US" b="1" dirty="0">
                <a:latin typeface="Cambria Math" panose="02040503050406030204" pitchFamily="18" charset="0"/>
                <a:ea typeface="Cambria Math" panose="02040503050406030204" pitchFamily="18" charset="0"/>
              </a:rPr>
              <a:t>OpenCV</a:t>
            </a:r>
            <a:r>
              <a:rPr lang="en-US" dirty="0">
                <a:latin typeface="Cambria Math" panose="02040503050406030204" pitchFamily="18" charset="0"/>
                <a:ea typeface="Cambria Math" panose="02040503050406030204" pitchFamily="18" charset="0"/>
              </a:rPr>
              <a:t>, designed to detect and interpret human gestures in </a:t>
            </a:r>
            <a:r>
              <a:rPr lang="en-US" b="1" dirty="0">
                <a:latin typeface="Cambria Math" panose="02040503050406030204" pitchFamily="18" charset="0"/>
                <a:ea typeface="Cambria Math" panose="02040503050406030204" pitchFamily="18" charset="0"/>
              </a:rPr>
              <a:t>real time</a:t>
            </a:r>
            <a:r>
              <a:rPr lang="en-US" dirty="0">
                <a:latin typeface="Cambria Math" panose="02040503050406030204" pitchFamily="18" charset="0"/>
                <a:ea typeface="Cambria Math" panose="02040503050406030204" pitchFamily="18" charset="0"/>
              </a:rPr>
              <a:t>.</a:t>
            </a:r>
            <a:endParaRPr lang="en-IN" dirty="0">
              <a:latin typeface="Cambria Math" panose="02040503050406030204" pitchFamily="18" charset="0"/>
              <a:ea typeface="Cambria Math" panose="02040503050406030204" pitchFamily="18" charset="0"/>
            </a:endParaRP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Integrates Convolutional Neural Networks (CNNs) with OpenCV to recognize human gestures</a:t>
            </a:r>
            <a:endParaRPr lang="en-IN" dirty="0">
              <a:latin typeface="Cambria Math" panose="02040503050406030204" pitchFamily="18" charset="0"/>
              <a:ea typeface="Cambria Math" panose="02040503050406030204" pitchFamily="18" charset="0"/>
            </a:endParaRP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Detects hand movements, body postures, and facial expressions in real-time</a:t>
            </a:r>
            <a:r>
              <a:rPr lang="en-IN" dirty="0">
                <a:latin typeface="Cambria Math" panose="02040503050406030204" pitchFamily="18" charset="0"/>
                <a:ea typeface="Cambria Math" panose="02040503050406030204" pitchFamily="18" charset="0"/>
              </a:rPr>
              <a:t>.</a:t>
            </a: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Processes live video input efficiently to provide instant recognition and response</a:t>
            </a:r>
            <a:r>
              <a:rPr lang="en-IN" dirty="0">
                <a:latin typeface="Cambria Math" panose="02040503050406030204" pitchFamily="18" charset="0"/>
                <a:ea typeface="Cambria Math" panose="02040503050406030204" pitchFamily="18" charset="0"/>
              </a:rPr>
              <a:t>.</a:t>
            </a: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Learns from labeled gesture datasets to classify gestures with high accuracy</a:t>
            </a:r>
            <a:r>
              <a:rPr lang="en-IN" dirty="0">
                <a:latin typeface="Cambria Math" panose="02040503050406030204" pitchFamily="18" charset="0"/>
                <a:ea typeface="Cambria Math" panose="02040503050406030204" pitchFamily="18" charset="0"/>
              </a:rPr>
              <a:t>.</a:t>
            </a:r>
          </a:p>
          <a:p>
            <a:pPr marL="285750" indent="-285750">
              <a:lnSpc>
                <a:spcPct val="150000"/>
              </a:lnSpc>
              <a:buFont typeface="Wingdings" panose="05000000000000000000" pitchFamily="2" charset="2"/>
              <a:buChar char="q"/>
            </a:pPr>
            <a:r>
              <a:rPr lang="en-IN" dirty="0">
                <a:latin typeface="Cambria Math" panose="02040503050406030204" pitchFamily="18" charset="0"/>
                <a:ea typeface="Cambria Math" panose="02040503050406030204" pitchFamily="18" charset="0"/>
              </a:rPr>
              <a:t>Handles video capture, frame processing, filtering, and transformation.</a:t>
            </a: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Useful in human-computer interaction, VR/AR, smart home control, healthcare, and gaming</a:t>
            </a:r>
            <a:r>
              <a:rPr lang="en-IN" dirty="0">
                <a:latin typeface="Cambria Math" panose="02040503050406030204" pitchFamily="18" charset="0"/>
                <a:ea typeface="Cambria Math" panose="02040503050406030204" pitchFamily="18" charset="0"/>
              </a:rPr>
              <a:t>.</a:t>
            </a:r>
          </a:p>
          <a:p>
            <a:pPr marL="285750" indent="-285750">
              <a:lnSpc>
                <a:spcPct val="1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Can improve accuracy over time through retraining, and easily be extended to new environments or gestures</a:t>
            </a:r>
            <a:r>
              <a:rPr lang="en-IN"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FBF62DDE-B6A2-F013-BBA3-0DD6A0472671}"/>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3960675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08BE9-7C35-62FB-0502-1C876CBFA4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46701D-C894-767F-4A56-2C92DB3DFE45}"/>
              </a:ext>
            </a:extLst>
          </p:cNvPr>
          <p:cNvSpPr>
            <a:spLocks noGrp="1"/>
          </p:cNvSpPr>
          <p:nvPr>
            <p:ph type="title"/>
          </p:nvPr>
        </p:nvSpPr>
        <p:spPr>
          <a:xfrm>
            <a:off x="1360842" y="909184"/>
            <a:ext cx="9470315" cy="559399"/>
          </a:xfrm>
        </p:spPr>
        <p:txBody>
          <a:bodyPr>
            <a:noAutofit/>
          </a:bodyPr>
          <a:lstStyle/>
          <a:p>
            <a:pPr algn="ctr"/>
            <a:r>
              <a:rPr lang="en-IN" sz="2200" b="1" u="sng" dirty="0">
                <a:solidFill>
                  <a:schemeClr val="tx1"/>
                </a:solidFill>
                <a:latin typeface="Cambria Math" panose="02040503050406030204" pitchFamily="18" charset="0"/>
                <a:ea typeface="Cambria Math" panose="02040503050406030204" pitchFamily="18" charset="0"/>
              </a:rPr>
              <a:t>Problem Statement &amp; Objectives</a:t>
            </a:r>
          </a:p>
        </p:txBody>
      </p:sp>
      <p:sp>
        <p:nvSpPr>
          <p:cNvPr id="5" name="TextBox 4">
            <a:extLst>
              <a:ext uri="{FF2B5EF4-FFF2-40B4-BE49-F238E27FC236}">
                <a16:creationId xmlns:a16="http://schemas.microsoft.com/office/drawing/2014/main" id="{43B3F376-CB86-69EE-6770-711208561FB5}"/>
              </a:ext>
            </a:extLst>
          </p:cNvPr>
          <p:cNvSpPr txBox="1"/>
          <p:nvPr/>
        </p:nvSpPr>
        <p:spPr>
          <a:xfrm>
            <a:off x="1080655" y="1696028"/>
            <a:ext cx="9750502" cy="4126707"/>
          </a:xfrm>
          <a:prstGeom prst="rect">
            <a:avLst/>
          </a:prstGeom>
          <a:noFill/>
        </p:spPr>
        <p:txBody>
          <a:bodyPr wrap="square" rtlCol="0">
            <a:spAutoFit/>
          </a:bodyPr>
          <a:lstStyle/>
          <a:p>
            <a:pPr marL="285750" indent="-285750">
              <a:lnSpc>
                <a:spcPct val="2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Build a smart system that understands human gestures.</a:t>
            </a:r>
          </a:p>
          <a:p>
            <a:pPr marL="285750" indent="-285750">
              <a:lnSpc>
                <a:spcPct val="2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CNNs help the system learn from thousands of gesture images and videos.</a:t>
            </a:r>
          </a:p>
          <a:p>
            <a:pPr marL="285750" indent="-285750">
              <a:lnSpc>
                <a:spcPct val="2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OpenCV captures live camera input and prepares it for analysis.</a:t>
            </a:r>
          </a:p>
          <a:p>
            <a:pPr marL="285750" indent="-285750">
              <a:lnSpc>
                <a:spcPct val="2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The system should respond instantly to hand movements, without delay.</a:t>
            </a:r>
          </a:p>
          <a:p>
            <a:pPr marL="285750" indent="-285750">
              <a:lnSpc>
                <a:spcPct val="250000"/>
              </a:lnSpc>
              <a:buFont typeface="Wingdings" panose="05000000000000000000" pitchFamily="2" charset="2"/>
              <a:buChar char="q"/>
            </a:pPr>
            <a:r>
              <a:rPr lang="en-US" dirty="0">
                <a:latin typeface="Cambria Math" panose="02040503050406030204" pitchFamily="18" charset="0"/>
                <a:ea typeface="Cambria Math" panose="02040503050406030204" pitchFamily="18" charset="0"/>
              </a:rPr>
              <a:t>From a thumbs-up to a wave, the system should understand different types of gestures.</a:t>
            </a:r>
          </a:p>
          <a:p>
            <a:pPr marL="285750" indent="-285750">
              <a:lnSpc>
                <a:spcPct val="250000"/>
              </a:lnSpc>
              <a:buFont typeface="Wingdings" panose="05000000000000000000" pitchFamily="2" charset="2"/>
              <a:buChar char="q"/>
            </a:pPr>
            <a:endParaRPr lang="en-IN"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98D95801-71E7-3071-7B10-6552773643E8}"/>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1064473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61DC0-2CA4-B907-6871-C956746585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5F7D50-576A-ED27-E45C-A4B0A6BB1B85}"/>
              </a:ext>
            </a:extLst>
          </p:cNvPr>
          <p:cNvSpPr>
            <a:spLocks noGrp="1"/>
          </p:cNvSpPr>
          <p:nvPr>
            <p:ph type="title"/>
          </p:nvPr>
        </p:nvSpPr>
        <p:spPr>
          <a:xfrm>
            <a:off x="1222114" y="715960"/>
            <a:ext cx="9470315" cy="559399"/>
          </a:xfrm>
        </p:spPr>
        <p:txBody>
          <a:bodyPr>
            <a:noAutofit/>
          </a:bodyPr>
          <a:lstStyle/>
          <a:p>
            <a:pPr algn="ctr"/>
            <a:r>
              <a:rPr lang="en-IN" sz="2200" b="1" u="sng" dirty="0">
                <a:solidFill>
                  <a:schemeClr val="tx1"/>
                </a:solidFill>
                <a:latin typeface="Cambria Math" panose="02040503050406030204" pitchFamily="18" charset="0"/>
                <a:ea typeface="Cambria Math" panose="02040503050406030204" pitchFamily="18" charset="0"/>
              </a:rPr>
              <a:t>LITERATURE SURVEY</a:t>
            </a:r>
          </a:p>
        </p:txBody>
      </p:sp>
      <p:sp>
        <p:nvSpPr>
          <p:cNvPr id="8" name="TextBox 7">
            <a:extLst>
              <a:ext uri="{FF2B5EF4-FFF2-40B4-BE49-F238E27FC236}">
                <a16:creationId xmlns:a16="http://schemas.microsoft.com/office/drawing/2014/main" id="{4AC0D0FA-5BF0-4AE6-9340-9B799A9861DE}"/>
              </a:ext>
            </a:extLst>
          </p:cNvPr>
          <p:cNvSpPr txBox="1"/>
          <p:nvPr/>
        </p:nvSpPr>
        <p:spPr>
          <a:xfrm>
            <a:off x="760057" y="1571458"/>
            <a:ext cx="10071100" cy="5053884"/>
          </a:xfrm>
          <a:prstGeom prst="rect">
            <a:avLst/>
          </a:prstGeom>
          <a:noFill/>
        </p:spPr>
        <p:txBody>
          <a:bodyPr wrap="square">
            <a:spAutoFit/>
          </a:bodyPr>
          <a:lstStyle/>
          <a:p>
            <a:pPr>
              <a:lnSpc>
                <a:spcPct val="200000"/>
              </a:lnSpc>
            </a:pPr>
            <a:r>
              <a:rPr lang="en-IN" sz="2000" b="1" dirty="0">
                <a:latin typeface="Cambria Math" panose="02040503050406030204" pitchFamily="18" charset="0"/>
                <a:ea typeface="Cambria Math" panose="02040503050406030204" pitchFamily="18" charset="0"/>
              </a:rPr>
              <a:t>1.  </a:t>
            </a:r>
            <a:r>
              <a:rPr lang="en-IN" sz="2000" b="1" u="sng" dirty="0">
                <a:latin typeface="Cambria Math" panose="02040503050406030204" pitchFamily="18" charset="0"/>
                <a:ea typeface="Cambria Math" panose="02040503050406030204" pitchFamily="18" charset="0"/>
              </a:rPr>
              <a:t>Existing Gesture Recognition Systems:</a:t>
            </a:r>
          </a:p>
          <a:p>
            <a:pPr marL="285750" indent="-285750">
              <a:lnSpc>
                <a:spcPct val="200000"/>
              </a:lnSpc>
              <a:buFont typeface="Wingdings" panose="05000000000000000000" pitchFamily="2" charset="2"/>
              <a:buChar char="q"/>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Traditional systems used </a:t>
            </a:r>
            <a:r>
              <a:rPr kumimoji="0" lang="en-US" altLang="en-US" sz="1800" b="1" i="0" u="none" strike="noStrike" cap="none" normalizeH="0" baseline="0" dirty="0">
                <a:ln>
                  <a:noFill/>
                </a:ln>
                <a:effectLst/>
                <a:latin typeface="Cambria Math" panose="02040503050406030204" pitchFamily="18" charset="0"/>
                <a:ea typeface="Cambria Math" panose="02040503050406030204" pitchFamily="18" charset="0"/>
              </a:rPr>
              <a:t>glove-based</a:t>
            </a: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 or </a:t>
            </a:r>
            <a:r>
              <a:rPr kumimoji="0" lang="en-US" altLang="en-US" sz="1800" b="1" i="0" u="none" strike="noStrike" cap="none" normalizeH="0" baseline="0" dirty="0">
                <a:ln>
                  <a:noFill/>
                </a:ln>
                <a:effectLst/>
                <a:latin typeface="Cambria Math" panose="02040503050406030204" pitchFamily="18" charset="0"/>
                <a:ea typeface="Cambria Math" panose="02040503050406030204" pitchFamily="18" charset="0"/>
              </a:rPr>
              <a:t>marker-based</a:t>
            </a: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 tracking.</a:t>
            </a:r>
          </a:p>
          <a:p>
            <a:pPr marL="285750" indent="-285750">
              <a:lnSpc>
                <a:spcPct val="200000"/>
              </a:lnSpc>
              <a:buFont typeface="Wingdings" panose="05000000000000000000" pitchFamily="2" charset="2"/>
              <a:buChar char="q"/>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Kinect-based gesture control used in early gaming and UI systems.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Mobile apps with basic </a:t>
            </a:r>
            <a:r>
              <a:rPr kumimoji="0" lang="en-US" altLang="en-US" sz="1800" b="1" i="0" u="none" strike="noStrike" cap="none" normalizeH="0" baseline="0" dirty="0">
                <a:ln>
                  <a:noFill/>
                </a:ln>
                <a:effectLst/>
                <a:latin typeface="Cambria Math" panose="02040503050406030204" pitchFamily="18" charset="0"/>
                <a:ea typeface="Cambria Math" panose="02040503050406030204" pitchFamily="18" charset="0"/>
              </a:rPr>
              <a:t>gesture-based navigation</a:t>
            </a: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 (e.g., swipe, pinch).</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Use of </a:t>
            </a:r>
            <a:r>
              <a:rPr kumimoji="0" lang="en-US" altLang="en-US" sz="1800" b="1" i="0" u="none" strike="noStrike" cap="none" normalizeH="0" baseline="0" dirty="0">
                <a:ln>
                  <a:noFill/>
                </a:ln>
                <a:effectLst/>
                <a:latin typeface="Cambria Math" panose="02040503050406030204" pitchFamily="18" charset="0"/>
                <a:ea typeface="Cambria Math" panose="02040503050406030204" pitchFamily="18" charset="0"/>
              </a:rPr>
              <a:t>rule-based or static pattern recognition</a:t>
            </a: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 (limited flexibility).</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rPr>
              <a:t>Common examples: Microsoft Kinect, Leap Motion, Google Soli.</a:t>
            </a:r>
          </a:p>
          <a:p>
            <a:pPr>
              <a:lnSpc>
                <a:spcPct val="200000"/>
              </a:lnSpc>
            </a:pPr>
            <a:endPar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endParaRPr>
          </a:p>
          <a:p>
            <a:pPr>
              <a:lnSpc>
                <a:spcPct val="200000"/>
              </a:lnSpc>
            </a:pPr>
            <a:endParaRPr kumimoji="0" lang="en-US" altLang="en-US" sz="1800" b="0" i="0" u="none" strike="noStrike" cap="none" normalizeH="0" baseline="0" dirty="0">
              <a:ln>
                <a:noFill/>
              </a:ln>
              <a:effectLst/>
              <a:latin typeface="Cambria Math" panose="02040503050406030204" pitchFamily="18" charset="0"/>
              <a:ea typeface="Cambria Math" panose="02040503050406030204" pitchFamily="18" charset="0"/>
            </a:endParaRPr>
          </a:p>
          <a:p>
            <a:pPr>
              <a:lnSpc>
                <a:spcPct val="200000"/>
              </a:lnSpc>
            </a:pPr>
            <a:endParaRPr lang="en-IN"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4DD1E360-A849-6107-B46F-B22C49D35D54}"/>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pic>
        <p:nvPicPr>
          <p:cNvPr id="5" name="Picture 4">
            <a:extLst>
              <a:ext uri="{FF2B5EF4-FFF2-40B4-BE49-F238E27FC236}">
                <a16:creationId xmlns:a16="http://schemas.microsoft.com/office/drawing/2014/main" id="{D6DC4C46-D013-154B-9D0B-50FC61C45431}"/>
              </a:ext>
            </a:extLst>
          </p:cNvPr>
          <p:cNvPicPr>
            <a:picLocks noChangeAspect="1"/>
          </p:cNvPicPr>
          <p:nvPr/>
        </p:nvPicPr>
        <p:blipFill>
          <a:blip r:embed="rId3"/>
          <a:stretch>
            <a:fillRect/>
          </a:stretch>
        </p:blipFill>
        <p:spPr>
          <a:xfrm>
            <a:off x="8254135" y="1534820"/>
            <a:ext cx="3177808" cy="1720027"/>
          </a:xfrm>
          <a:prstGeom prst="rect">
            <a:avLst/>
          </a:prstGeom>
        </p:spPr>
      </p:pic>
      <p:pic>
        <p:nvPicPr>
          <p:cNvPr id="7" name="Picture 6">
            <a:extLst>
              <a:ext uri="{FF2B5EF4-FFF2-40B4-BE49-F238E27FC236}">
                <a16:creationId xmlns:a16="http://schemas.microsoft.com/office/drawing/2014/main" id="{3D38F16B-D20A-CE9A-2D08-3EB1A54C1AA4}"/>
              </a:ext>
            </a:extLst>
          </p:cNvPr>
          <p:cNvPicPr>
            <a:picLocks noChangeAspect="1"/>
          </p:cNvPicPr>
          <p:nvPr/>
        </p:nvPicPr>
        <p:blipFill>
          <a:blip r:embed="rId4"/>
          <a:stretch>
            <a:fillRect/>
          </a:stretch>
        </p:blipFill>
        <p:spPr>
          <a:xfrm>
            <a:off x="9128330" y="3254847"/>
            <a:ext cx="2076197" cy="2866405"/>
          </a:xfrm>
          <a:prstGeom prst="rect">
            <a:avLst/>
          </a:prstGeom>
        </p:spPr>
      </p:pic>
    </p:spTree>
    <p:extLst>
      <p:ext uri="{BB962C8B-B14F-4D97-AF65-F5344CB8AC3E}">
        <p14:creationId xmlns:p14="http://schemas.microsoft.com/office/powerpoint/2010/main" val="2433326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24CD2-1733-05A8-0CB5-B9F575F0A04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13C65AE-57DF-A558-A4C8-20BE5DBC8A8B}"/>
              </a:ext>
            </a:extLst>
          </p:cNvPr>
          <p:cNvSpPr txBox="1"/>
          <p:nvPr/>
        </p:nvSpPr>
        <p:spPr>
          <a:xfrm>
            <a:off x="711200" y="1003300"/>
            <a:ext cx="10769600" cy="4499886"/>
          </a:xfrm>
          <a:prstGeom prst="rect">
            <a:avLst/>
          </a:prstGeom>
          <a:noFill/>
        </p:spPr>
        <p:txBody>
          <a:bodyPr wrap="square" rtlCol="0">
            <a:spAutoFit/>
          </a:bodyPr>
          <a:lstStyle/>
          <a:p>
            <a:pPr>
              <a:lnSpc>
                <a:spcPct val="200000"/>
              </a:lnSpc>
            </a:pPr>
            <a:r>
              <a:rPr lang="en-IN" sz="2000" b="1" dirty="0">
                <a:latin typeface="Cambria Math" panose="02040503050406030204" pitchFamily="18" charset="0"/>
                <a:ea typeface="Cambria Math" panose="02040503050406030204" pitchFamily="18" charset="0"/>
              </a:rPr>
              <a:t>2.  </a:t>
            </a:r>
            <a:r>
              <a:rPr lang="en-IN" sz="2000" b="1" u="sng" dirty="0">
                <a:latin typeface="Cambria Math" panose="02040503050406030204" pitchFamily="18" charset="0"/>
                <a:ea typeface="Cambria Math" panose="02040503050406030204" pitchFamily="18" charset="0"/>
              </a:rPr>
              <a:t>Drawbacks of Existing Systems: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Require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external hardware</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(Kinect, gloves, sensors).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Limited to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predefined gestures</a:t>
            </a: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(hardcoded).</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Poor performance in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low lighting or background clutter.</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Low adaptability to </a:t>
            </a:r>
            <a:r>
              <a:rPr kumimoji="0" lang="en-US" altLang="en-US" sz="18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different hand sizes or skin tones.</a:t>
            </a:r>
            <a:endPar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High cost, low scalability for common users.</a:t>
            </a:r>
          </a:p>
          <a:p>
            <a:pPr>
              <a:lnSpc>
                <a:spcPct val="200000"/>
              </a:lnSpc>
            </a:pPr>
            <a:endParaRPr lang="en-IN" dirty="0">
              <a:latin typeface="Cambria Math" panose="02040503050406030204" pitchFamily="18" charset="0"/>
              <a:ea typeface="Cambria Math" panose="02040503050406030204" pitchFamily="18" charset="0"/>
            </a:endParaRPr>
          </a:p>
          <a:p>
            <a:pPr>
              <a:lnSpc>
                <a:spcPct val="200000"/>
              </a:lnSpc>
            </a:pPr>
            <a:endParaRPr lang="en-IN"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F21242E1-0784-E1AA-5985-608E2675E8ED}"/>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spTree>
    <p:extLst>
      <p:ext uri="{BB962C8B-B14F-4D97-AF65-F5344CB8AC3E}">
        <p14:creationId xmlns:p14="http://schemas.microsoft.com/office/powerpoint/2010/main" val="548561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847A-AE61-D770-3069-CC2C0154104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AE2EA7D-D2B7-9BEB-BF1C-4B7AABDE04ED}"/>
              </a:ext>
            </a:extLst>
          </p:cNvPr>
          <p:cNvSpPr txBox="1"/>
          <p:nvPr/>
        </p:nvSpPr>
        <p:spPr>
          <a:xfrm>
            <a:off x="762000" y="965200"/>
            <a:ext cx="10744200" cy="4499886"/>
          </a:xfrm>
          <a:prstGeom prst="rect">
            <a:avLst/>
          </a:prstGeom>
          <a:noFill/>
        </p:spPr>
        <p:txBody>
          <a:bodyPr wrap="square" rtlCol="0">
            <a:spAutoFit/>
          </a:bodyPr>
          <a:lstStyle/>
          <a:p>
            <a:pPr>
              <a:lnSpc>
                <a:spcPct val="200000"/>
              </a:lnSpc>
            </a:pPr>
            <a:r>
              <a:rPr lang="en-US" sz="2000" b="1" dirty="0">
                <a:latin typeface="Cambria Math" panose="02040503050406030204" pitchFamily="18" charset="0"/>
                <a:ea typeface="Cambria Math" panose="02040503050406030204" pitchFamily="18" charset="0"/>
              </a:rPr>
              <a:t> 3.  </a:t>
            </a:r>
            <a:r>
              <a:rPr lang="en-US" sz="2000" b="1" u="sng" dirty="0">
                <a:latin typeface="Cambria Math" panose="02040503050406030204" pitchFamily="18" charset="0"/>
                <a:ea typeface="Cambria Math" panose="02040503050406030204" pitchFamily="18" charset="0"/>
              </a:rPr>
              <a:t>How Our System Is Different:</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Uses only a </a:t>
            </a:r>
            <a:r>
              <a:rPr kumimoji="0" lang="en-US" altLang="en-US" sz="1800" b="1"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webcam</a:t>
            </a:r>
            <a:r>
              <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or mobile camera — no extra devices needed.</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Built with </a:t>
            </a:r>
            <a:r>
              <a:rPr kumimoji="0" lang="en-US" altLang="en-US" sz="1800" b="1"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CNN-based deep learning</a:t>
            </a:r>
            <a:r>
              <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adaptable to new gestures.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Processes </a:t>
            </a:r>
            <a:r>
              <a:rPr kumimoji="0" lang="en-US" altLang="en-US" sz="1800" b="1"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live video feed</a:t>
            </a:r>
            <a:r>
              <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in real time using OpenCV.</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Works across </a:t>
            </a:r>
            <a:r>
              <a:rPr kumimoji="0" lang="en-US" altLang="en-US" sz="1800" b="1"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varied lighting conditions</a:t>
            </a:r>
            <a:r>
              <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 and </a:t>
            </a:r>
            <a:r>
              <a:rPr kumimoji="0" lang="en-US" altLang="en-US" sz="1800" b="1"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backgrounds.</a:t>
            </a:r>
            <a:endPar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1800" b="0" i="0"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Modular and scalable – easy to expand with more gestures.</a:t>
            </a:r>
          </a:p>
          <a:p>
            <a:pPr>
              <a:lnSpc>
                <a:spcPct val="200000"/>
              </a:lnSpc>
            </a:pPr>
            <a:endParaRPr lang="en-US" dirty="0">
              <a:latin typeface="Cambria Math" panose="02040503050406030204" pitchFamily="18" charset="0"/>
              <a:ea typeface="Cambria Math" panose="02040503050406030204" pitchFamily="18" charset="0"/>
            </a:endParaRPr>
          </a:p>
          <a:p>
            <a:pPr>
              <a:lnSpc>
                <a:spcPct val="200000"/>
              </a:lnSpc>
            </a:pPr>
            <a:endParaRPr lang="en-IN" dirty="0">
              <a:latin typeface="Cambria Math" panose="02040503050406030204" pitchFamily="18" charset="0"/>
              <a:ea typeface="Cambria Math" panose="02040503050406030204" pitchFamily="18" charset="0"/>
            </a:endParaRPr>
          </a:p>
        </p:txBody>
      </p:sp>
      <p:sp>
        <p:nvSpPr>
          <p:cNvPr id="2" name="Footer Placeholder 1">
            <a:extLst>
              <a:ext uri="{FF2B5EF4-FFF2-40B4-BE49-F238E27FC236}">
                <a16:creationId xmlns:a16="http://schemas.microsoft.com/office/drawing/2014/main" id="{44574DE4-E878-0A7D-E649-AA10A96ED179}"/>
              </a:ext>
            </a:extLst>
          </p:cNvPr>
          <p:cNvSpPr>
            <a:spLocks noGrp="1"/>
          </p:cNvSpPr>
          <p:nvPr>
            <p:ph type="ftr" sz="quarter" idx="3"/>
          </p:nvPr>
        </p:nvSpPr>
        <p:spPr/>
        <p:txBody>
          <a:bodyPr/>
          <a:lstStyle/>
          <a:p>
            <a:r>
              <a:rPr lang="en-US" dirty="0">
                <a:solidFill>
                  <a:schemeClr val="tx1"/>
                </a:solidFill>
                <a:latin typeface="Cambria Math" panose="02040503050406030204" pitchFamily="18" charset="0"/>
                <a:ea typeface="Cambria Math" panose="02040503050406030204" pitchFamily="18" charset="0"/>
              </a:rPr>
              <a:t>Krishna Chaitanya Institute of Technology &amp; Sciences</a:t>
            </a:r>
          </a:p>
        </p:txBody>
      </p:sp>
      <p:pic>
        <p:nvPicPr>
          <p:cNvPr id="4" name="Picture 3">
            <a:extLst>
              <a:ext uri="{FF2B5EF4-FFF2-40B4-BE49-F238E27FC236}">
                <a16:creationId xmlns:a16="http://schemas.microsoft.com/office/drawing/2014/main" id="{32C6BE8E-6301-C3FE-6469-D2FD9E0567A4}"/>
              </a:ext>
            </a:extLst>
          </p:cNvPr>
          <p:cNvPicPr>
            <a:picLocks noChangeAspect="1"/>
          </p:cNvPicPr>
          <p:nvPr/>
        </p:nvPicPr>
        <p:blipFill>
          <a:blip r:embed="rId3"/>
          <a:stretch>
            <a:fillRect/>
          </a:stretch>
        </p:blipFill>
        <p:spPr>
          <a:xfrm>
            <a:off x="7245752" y="3217762"/>
            <a:ext cx="4515091" cy="3354703"/>
          </a:xfrm>
          <a:prstGeom prst="rect">
            <a:avLst/>
          </a:prstGeom>
        </p:spPr>
      </p:pic>
    </p:spTree>
    <p:extLst>
      <p:ext uri="{BB962C8B-B14F-4D97-AF65-F5344CB8AC3E}">
        <p14:creationId xmlns:p14="http://schemas.microsoft.com/office/powerpoint/2010/main" val="1634573220"/>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796806-D3A7-49C6-9335-B8A0B9307F8E}">
  <ds:schemaRefs>
    <ds:schemaRef ds:uri="http://schemas.microsoft.com/sharepoint/v3/contenttype/forms"/>
  </ds:schemaRefs>
</ds:datastoreItem>
</file>

<file path=customXml/itemProps2.xml><?xml version="1.0" encoding="utf-8"?>
<ds:datastoreItem xmlns:ds="http://schemas.openxmlformats.org/officeDocument/2006/customXml" ds:itemID="{337CDA33-9251-49D0-A51A-7888AA3E063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sales pitch presentation</Template>
  <TotalTime>918</TotalTime>
  <Words>2182</Words>
  <Application>Microsoft Office PowerPoint</Application>
  <PresentationFormat>Widescreen</PresentationFormat>
  <Paragraphs>386</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Bodoni MT</vt:lpstr>
      <vt:lpstr>Calibri</vt:lpstr>
      <vt:lpstr>Cambria Math</vt:lpstr>
      <vt:lpstr>Source Sans Pro Light</vt:lpstr>
      <vt:lpstr>Wingdings</vt:lpstr>
      <vt:lpstr>Custom</vt:lpstr>
      <vt:lpstr>PowerPoint Presentation</vt:lpstr>
      <vt:lpstr>Hand Gesture Classification using Convolutional Neural Networks and OpenCV</vt:lpstr>
      <vt:lpstr>PowerPoint Presentation</vt:lpstr>
      <vt:lpstr>INTRODUCTION </vt:lpstr>
      <vt:lpstr>Abstract of the Project </vt:lpstr>
      <vt:lpstr>Problem Statement &amp; Objectives</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SHAIK ARJUMAND BANU</dc:creator>
  <cp:lastModifiedBy>SHAIK ARJUMAND BANU</cp:lastModifiedBy>
  <cp:revision>6</cp:revision>
  <dcterms:created xsi:type="dcterms:W3CDTF">2025-04-10T12:36:44Z</dcterms:created>
  <dcterms:modified xsi:type="dcterms:W3CDTF">2025-04-17T11:23:52Z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